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791" r:id="rId3"/>
    <p:sldMasterId id="2147483669" r:id="rId4"/>
  </p:sldMasterIdLst>
  <p:notesMasterIdLst>
    <p:notesMasterId r:id="rId97"/>
  </p:notesMasterIdLst>
  <p:sldIdLst>
    <p:sldId id="256" r:id="rId5"/>
    <p:sldId id="257" r:id="rId6"/>
    <p:sldId id="368" r:id="rId7"/>
    <p:sldId id="533" r:id="rId8"/>
    <p:sldId id="369" r:id="rId9"/>
    <p:sldId id="370" r:id="rId10"/>
    <p:sldId id="526" r:id="rId11"/>
    <p:sldId id="367" r:id="rId12"/>
    <p:sldId id="371" r:id="rId13"/>
    <p:sldId id="372" r:id="rId14"/>
    <p:sldId id="373" r:id="rId15"/>
    <p:sldId id="541" r:id="rId16"/>
    <p:sldId id="537" r:id="rId17"/>
    <p:sldId id="374" r:id="rId18"/>
    <p:sldId id="375" r:id="rId19"/>
    <p:sldId id="530" r:id="rId20"/>
    <p:sldId id="531" r:id="rId21"/>
    <p:sldId id="532" r:id="rId22"/>
    <p:sldId id="507" r:id="rId23"/>
    <p:sldId id="379" r:id="rId24"/>
    <p:sldId id="380" r:id="rId25"/>
    <p:sldId id="381" r:id="rId26"/>
    <p:sldId id="382" r:id="rId27"/>
    <p:sldId id="383" r:id="rId28"/>
    <p:sldId id="384" r:id="rId29"/>
    <p:sldId id="508" r:id="rId30"/>
    <p:sldId id="534" r:id="rId31"/>
    <p:sldId id="509" r:id="rId32"/>
    <p:sldId id="510" r:id="rId33"/>
    <p:sldId id="523" r:id="rId34"/>
    <p:sldId id="511" r:id="rId35"/>
    <p:sldId id="513" r:id="rId36"/>
    <p:sldId id="514" r:id="rId37"/>
    <p:sldId id="515" r:id="rId38"/>
    <p:sldId id="517" r:id="rId39"/>
    <p:sldId id="390" r:id="rId40"/>
    <p:sldId id="391" r:id="rId41"/>
    <p:sldId id="392" r:id="rId42"/>
    <p:sldId id="393" r:id="rId43"/>
    <p:sldId id="394" r:id="rId44"/>
    <p:sldId id="395" r:id="rId45"/>
    <p:sldId id="407" r:id="rId46"/>
    <p:sldId id="408" r:id="rId47"/>
    <p:sldId id="409" r:id="rId48"/>
    <p:sldId id="527" r:id="rId49"/>
    <p:sldId id="482" r:id="rId50"/>
    <p:sldId id="539" r:id="rId51"/>
    <p:sldId id="483" r:id="rId52"/>
    <p:sldId id="484" r:id="rId53"/>
    <p:sldId id="485" r:id="rId54"/>
    <p:sldId id="487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497" r:id="rId63"/>
    <p:sldId id="498" r:id="rId64"/>
    <p:sldId id="499" r:id="rId65"/>
    <p:sldId id="500" r:id="rId66"/>
    <p:sldId id="502" r:id="rId67"/>
    <p:sldId id="503" r:id="rId68"/>
    <p:sldId id="504" r:id="rId69"/>
    <p:sldId id="505" r:id="rId70"/>
    <p:sldId id="528" r:id="rId71"/>
    <p:sldId id="458" r:id="rId72"/>
    <p:sldId id="459" r:id="rId73"/>
    <p:sldId id="460" r:id="rId74"/>
    <p:sldId id="461" r:id="rId75"/>
    <p:sldId id="462" r:id="rId76"/>
    <p:sldId id="463" r:id="rId77"/>
    <p:sldId id="464" r:id="rId78"/>
    <p:sldId id="465" r:id="rId79"/>
    <p:sldId id="466" r:id="rId80"/>
    <p:sldId id="467" r:id="rId81"/>
    <p:sldId id="468" r:id="rId82"/>
    <p:sldId id="469" r:id="rId83"/>
    <p:sldId id="470" r:id="rId84"/>
    <p:sldId id="471" r:id="rId85"/>
    <p:sldId id="478" r:id="rId86"/>
    <p:sldId id="479" r:id="rId87"/>
    <p:sldId id="540" r:id="rId88"/>
    <p:sldId id="518" r:id="rId89"/>
    <p:sldId id="519" r:id="rId90"/>
    <p:sldId id="520" r:id="rId91"/>
    <p:sldId id="521" r:id="rId92"/>
    <p:sldId id="522" r:id="rId93"/>
    <p:sldId id="529" r:id="rId94"/>
    <p:sldId id="525" r:id="rId95"/>
    <p:sldId id="524" r:id="rId96"/>
  </p:sldIdLst>
  <p:sldSz cx="10058400" cy="77724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2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2" autoAdjust="0"/>
    <p:restoredTop sz="74177" autoAdjust="0"/>
  </p:normalViewPr>
  <p:slideViewPr>
    <p:cSldViewPr>
      <p:cViewPr varScale="1">
        <p:scale>
          <a:sx n="42" d="100"/>
          <a:sy n="42" d="100"/>
        </p:scale>
        <p:origin x="1848" y="40"/>
      </p:cViewPr>
      <p:guideLst>
        <p:guide orient="horz" pos="2448"/>
        <p:guide pos="321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28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5119FFF-7F17-4915-9069-E7C0017CE0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BBB007-D185-46BE-ABBB-6AC11A15A4E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59E3AAD-8A30-4386-AE66-5AACA196A95D}" type="datetimeFigureOut">
              <a:rPr lang="zh-CN" altLang="en-US"/>
              <a:pPr>
                <a:defRPr/>
              </a:pPr>
              <a:t>2021/3/15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0E59768-EA62-49B1-B337-CFF1A192E6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3A18E86D-20E1-4847-9F77-E66FEB073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CB6E20-A58A-4D18-AA7D-6532E25A12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3CF013-EF72-4FFF-BEAC-CF4668C23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2CA3AD0-5E81-4F64-A5C4-EE22E756FE0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A3AD0-5E81-4F64-A5C4-EE22E756FE0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3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93AEE594-0DF2-4588-A5E3-1597A94BB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8D7C96-921A-4467-BF4F-3B3FF8BBE5A1}" type="slidenum">
              <a:rPr lang="zh-CN" altLang="en-US"/>
              <a:pPr eaLnBrk="1" hangingPunct="1"/>
              <a:t>20</a:t>
            </a:fld>
            <a:endParaRPr lang="en-US" altLang="zh-CN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90741521-067B-4B6E-B17F-ADBEAB8642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A260027B-9178-46AE-846D-BE97D25AD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Articulated</a:t>
            </a:r>
            <a:r>
              <a:rPr lang="zh-CN" altLang="en-US"/>
              <a:t>：铰接的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0ACDE56B-5247-4B14-BBB0-7FD0CF6F11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1C5153F-4FA9-4BC9-84DE-970AF41B0292}" type="slidenum">
              <a:rPr lang="zh-CN" altLang="en-US"/>
              <a:pPr eaLnBrk="1" hangingPunct="1"/>
              <a:t>21</a:t>
            </a:fld>
            <a:endParaRPr lang="en-US" altLang="zh-CN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AA1D6B98-6398-4C48-B556-44D3DFD59C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6DD2F3D7-4E41-44DE-A58E-ACCCDC937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3AABA353-20B4-415D-9286-A5D20D53F6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44366D4-2122-4F91-9BF3-EBB265798FC5}" type="slidenum">
              <a:rPr lang="zh-CN" altLang="en-US"/>
              <a:pPr eaLnBrk="1" hangingPunct="1"/>
              <a:t>22</a:t>
            </a:fld>
            <a:endParaRPr lang="en-US" altLang="zh-CN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FDC1A340-D415-42FB-9549-D4AC7B9D3B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B949A0FD-DB09-45E8-A15C-7C181B5F5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05644506-A360-4811-AD55-39E839309C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DBD3EAF-CEDF-42CA-9842-CB7B487A336C}" type="slidenum">
              <a:rPr lang="zh-CN" altLang="en-US"/>
              <a:pPr eaLnBrk="1" hangingPunct="1"/>
              <a:t>23</a:t>
            </a:fld>
            <a:endParaRPr lang="en-US" altLang="zh-CN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0ABAA1A0-986F-44BB-A723-E638CF1B1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7E59AF9C-801C-4229-8FBB-78D41C5982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FBAEEB84-1BFB-43E4-99AD-4CDBA27DF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B486DE8-FC4C-4F15-A5E0-5047FEB22FB1}" type="slidenum">
              <a:rPr lang="zh-CN" altLang="en-US"/>
              <a:pPr eaLnBrk="1" hangingPunct="1"/>
              <a:t>24</a:t>
            </a:fld>
            <a:endParaRPr lang="en-US" altLang="zh-CN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11F156F0-D0BE-42A0-B776-BB020A447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42B74D9-C144-43F1-86E3-9A86FF312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666F721B-0327-41F8-AF03-E83F9EAAEB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71E7972-E5F0-4E17-8D9F-DF3445232BC9}" type="slidenum">
              <a:rPr lang="zh-CN" altLang="en-US"/>
              <a:pPr eaLnBrk="1" hangingPunct="1"/>
              <a:t>25</a:t>
            </a:fld>
            <a:endParaRPr lang="en-US" altLang="zh-CN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B75DDF5E-B09F-4F62-BA7C-8E1DB1A7FB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56DEF7A2-FB38-40DE-8782-068047587C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Prism: </a:t>
            </a:r>
            <a:r>
              <a:rPr lang="zh-CN" altLang="en-US"/>
              <a:t>柱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>
            <a:extLst>
              <a:ext uri="{FF2B5EF4-FFF2-40B4-BE49-F238E27FC236}">
                <a16:creationId xmlns:a16="http://schemas.microsoft.com/office/drawing/2014/main" id="{48625FCD-A59E-439E-A189-7BEF0BF4E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备注占位符 2">
            <a:extLst>
              <a:ext uri="{FF2B5EF4-FFF2-40B4-BE49-F238E27FC236}">
                <a16:creationId xmlns:a16="http://schemas.microsoft.com/office/drawing/2014/main" id="{DAC17200-85F7-4559-A0B4-E51FC6F3E3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572" name="灯片编号占位符 3">
            <a:extLst>
              <a:ext uri="{FF2B5EF4-FFF2-40B4-BE49-F238E27FC236}">
                <a16:creationId xmlns:a16="http://schemas.microsoft.com/office/drawing/2014/main" id="{434E4EF7-81D9-4EA6-BB6B-6EF10F435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E8824B7-89BD-48E6-937F-04DD61449106}" type="slidenum">
              <a:rPr lang="zh-CN" altLang="en-US"/>
              <a:pPr eaLnBrk="1" hangingPunct="1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>
            <a:extLst>
              <a:ext uri="{FF2B5EF4-FFF2-40B4-BE49-F238E27FC236}">
                <a16:creationId xmlns:a16="http://schemas.microsoft.com/office/drawing/2014/main" id="{C3D084DB-7D12-4FCD-B379-CFAA731A26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备注占位符 2">
            <a:extLst>
              <a:ext uri="{FF2B5EF4-FFF2-40B4-BE49-F238E27FC236}">
                <a16:creationId xmlns:a16="http://schemas.microsoft.com/office/drawing/2014/main" id="{0523D625-4D59-4310-AAC9-F5FB09308D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740" name="灯片编号占位符 3">
            <a:extLst>
              <a:ext uri="{FF2B5EF4-FFF2-40B4-BE49-F238E27FC236}">
                <a16:creationId xmlns:a16="http://schemas.microsoft.com/office/drawing/2014/main" id="{B1EC0E32-20D7-4F9E-9E33-D6233FEAB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0BDF999-EDDE-4FCA-90A1-82B657BFE6FF}" type="slidenum">
              <a:rPr lang="zh-CN" altLang="en-US"/>
              <a:pPr eaLnBrk="1" hangingPunct="1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D581E92-5C74-4FE2-AEF6-7CE2727E01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8918CF8-81D4-4276-B9EF-A9F3C9EA046B}" type="slidenum">
              <a:rPr lang="zh-CN" altLang="en-US"/>
              <a:pPr eaLnBrk="1" hangingPunct="1"/>
              <a:t>36</a:t>
            </a:fld>
            <a:endParaRPr lang="en-US" altLang="zh-CN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4DBD5EB6-CFD6-4DD5-87A3-5C0D0D15A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E861B314-6530-43C3-BC69-8090DAE582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C763A7DC-8E65-4222-92F0-E1DC4E6EFA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1866D4A-0252-466A-BCC0-BCE1C3D92BDF}" type="slidenum">
              <a:rPr lang="zh-CN" altLang="en-US"/>
              <a:pPr eaLnBrk="1" hangingPunct="1"/>
              <a:t>37</a:t>
            </a:fld>
            <a:endParaRPr lang="en-US" altLang="zh-CN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E83253E0-6051-4A64-9DE9-C37EB9AFF1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C2B7F80E-6F9C-4CFE-BBE5-0D6F0FE50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F78BB070-A376-4A6C-9E11-035A2370E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D7EB130-4D31-4A7B-BFA5-D0032CDFB7B7}" type="slidenum">
              <a:rPr lang="zh-CN" altLang="en-US"/>
              <a:pPr eaLnBrk="1" hangingPunct="1"/>
              <a:t>6</a:t>
            </a:fld>
            <a:endParaRPr lang="en-US" altLang="zh-CN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6DEACAE-2AF9-45B7-8C51-1CCD5CF2C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FC70DE7D-0C33-4F7F-A2AB-AF2F5416C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0728585C-DBD6-4281-825C-A1D6FA4150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3B81D1C-4C01-46AD-B084-F333A3B0FC98}" type="slidenum">
              <a:rPr lang="zh-CN" altLang="en-US"/>
              <a:pPr eaLnBrk="1" hangingPunct="1"/>
              <a:t>38</a:t>
            </a:fld>
            <a:endParaRPr lang="en-US" altLang="zh-CN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646F39DC-5224-46A4-AC4E-5D488D7BE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DACC7C85-B8A9-4C37-ACDD-B745CFA606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6BA452AC-3F59-4A40-AC69-F3D2A903F6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BAACBFD-F9D8-4603-8FCB-34DF5CD69BC4}" type="slidenum">
              <a:rPr lang="zh-CN" altLang="en-US"/>
              <a:pPr eaLnBrk="1" hangingPunct="1"/>
              <a:t>39</a:t>
            </a:fld>
            <a:endParaRPr lang="en-US" altLang="zh-CN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BD0F12F7-9A8B-4A27-B945-B7C00D984C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D8209E81-8A6D-4DE1-874C-AA576EDC4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6E7787D0-47F4-4648-8C1A-491EEE0875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92A6C0-1143-496B-A497-D8537FBD31B3}" type="slidenum">
              <a:rPr lang="zh-CN" altLang="en-US"/>
              <a:pPr eaLnBrk="1" hangingPunct="1"/>
              <a:t>40</a:t>
            </a:fld>
            <a:endParaRPr lang="en-US" altLang="zh-CN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573172BE-676B-4324-9DBC-90F439B803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E8913D07-E760-4922-9C1F-7751B62907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5C5C0AE1-0080-4203-B454-893C168F82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6ED06EE-3309-47A8-A445-234A505563FE}" type="slidenum">
              <a:rPr lang="zh-CN" altLang="en-US"/>
              <a:pPr eaLnBrk="1" hangingPunct="1"/>
              <a:t>41</a:t>
            </a:fld>
            <a:endParaRPr lang="en-US" altLang="zh-CN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CB5EB1-30D1-4140-B19C-65DD0DC7DF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8B8CC3BA-F422-44AC-94C9-AC3BF6F016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>
            <a:extLst>
              <a:ext uri="{FF2B5EF4-FFF2-40B4-BE49-F238E27FC236}">
                <a16:creationId xmlns:a16="http://schemas.microsoft.com/office/drawing/2014/main" id="{2191816A-DD53-4C0E-9A29-7B3035F5C6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>
            <a:extLst>
              <a:ext uri="{FF2B5EF4-FFF2-40B4-BE49-F238E27FC236}">
                <a16:creationId xmlns:a16="http://schemas.microsoft.com/office/drawing/2014/main" id="{640138DC-1F30-4AE2-AB81-8F8F92CB80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>
                <a:latin typeface="Times New Roman" panose="02020603050405020304" pitchFamily="18" charset="0"/>
              </a:rPr>
              <a:t>Inertial</a:t>
            </a:r>
            <a:r>
              <a:rPr lang="zh-CN" altLang="en-US" b="1">
                <a:latin typeface="Times New Roman" panose="02020603050405020304" pitchFamily="18" charset="0"/>
              </a:rPr>
              <a:t>：惯性</a:t>
            </a:r>
            <a:endParaRPr lang="zh-CN" altLang="en-US"/>
          </a:p>
        </p:txBody>
      </p:sp>
      <p:sp>
        <p:nvSpPr>
          <p:cNvPr id="123908" name="灯片编号占位符 3">
            <a:extLst>
              <a:ext uri="{FF2B5EF4-FFF2-40B4-BE49-F238E27FC236}">
                <a16:creationId xmlns:a16="http://schemas.microsoft.com/office/drawing/2014/main" id="{91E37AC3-BEEB-41A6-B9FC-2B3B6D114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1165718-84F5-4010-AC80-EAC53426815A}" type="slidenum">
              <a:rPr lang="zh-CN" altLang="en-US"/>
              <a:pPr eaLnBrk="1" hangingPunct="1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A3AD0-5E81-4F64-A5C4-EE22E756FE0F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4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A3AD0-5E81-4F64-A5C4-EE22E756FE0F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40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>
            <a:extLst>
              <a:ext uri="{FF2B5EF4-FFF2-40B4-BE49-F238E27FC236}">
                <a16:creationId xmlns:a16="http://schemas.microsoft.com/office/drawing/2014/main" id="{273AD02F-ED09-4BE2-BA2D-9242A5EB7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备注占位符 2">
            <a:extLst>
              <a:ext uri="{FF2B5EF4-FFF2-40B4-BE49-F238E27FC236}">
                <a16:creationId xmlns:a16="http://schemas.microsoft.com/office/drawing/2014/main" id="{50AECA00-938A-44FA-B440-13B03A17D3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gyroscopes</a:t>
            </a:r>
            <a:r>
              <a:rPr lang="zh-CN" altLang="en-US" b="1" dirty="0">
                <a:latin typeface="Times New Roman" panose="02020603050405020304" pitchFamily="18" charset="0"/>
              </a:rPr>
              <a:t>：陀螺仪</a:t>
            </a:r>
            <a:endParaRPr lang="zh-CN" altLang="en-US" dirty="0"/>
          </a:p>
        </p:txBody>
      </p:sp>
      <p:sp>
        <p:nvSpPr>
          <p:cNvPr id="124932" name="灯片编号占位符 3">
            <a:extLst>
              <a:ext uri="{FF2B5EF4-FFF2-40B4-BE49-F238E27FC236}">
                <a16:creationId xmlns:a16="http://schemas.microsoft.com/office/drawing/2014/main" id="{9B72A64E-5804-4C6A-BFE9-544FD326E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E018038-A6C4-4B78-A07C-C1054062E9A6}" type="slidenum">
              <a:rPr lang="zh-CN" altLang="en-US"/>
              <a:pPr eaLnBrk="1" hangingPunct="1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A3AD0-5E81-4F64-A5C4-EE22E756FE0F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0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C608E3F-0783-4E55-AC97-C1AA5B13D3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283AA0B-43B0-4FD9-B3E6-3620BB01F34A}" type="slidenum">
              <a:rPr lang="zh-CN" altLang="en-US"/>
              <a:pPr eaLnBrk="1" hangingPunct="1"/>
              <a:t>92</a:t>
            </a:fld>
            <a:endParaRPr lang="en-US" altLang="zh-CN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FB6A8C69-ABF0-4F96-9E63-6D58A63E38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C038689E-BDB5-4653-BD9C-34BA933BE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978F3FF3-8400-443A-AE79-A3FD6CF88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65E29A7-3CE3-4965-8D29-6333ABEBC7C9}" type="slidenum">
              <a:rPr lang="zh-CN" altLang="en-US"/>
              <a:pPr eaLnBrk="1" hangingPunct="1"/>
              <a:t>8</a:t>
            </a:fld>
            <a:endParaRPr lang="en-US" altLang="zh-CN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1C843224-2454-41EC-BAB4-DFD315A665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024C174E-4FCD-4FE0-94C3-B42255491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275B459-EF02-4A0B-8831-B80184E34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E8A541D-19E6-4683-89C3-0EB0B5291894}" type="slidenum">
              <a:rPr lang="zh-CN" altLang="en-US"/>
              <a:pPr eaLnBrk="1" hangingPunct="1"/>
              <a:t>9</a:t>
            </a:fld>
            <a:endParaRPr lang="en-US" altLang="zh-CN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F0495AC6-5D38-4C11-8917-648A039746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E91C49D4-938C-47AD-93BD-BE8A6628C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F23BE080-F671-4AA8-9F5D-A0F570431F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7371F8C-39AC-4469-9E16-9EE05E642FB6}" type="slidenum">
              <a:rPr lang="zh-CN" altLang="en-US"/>
              <a:pPr eaLnBrk="1" hangingPunct="1"/>
              <a:t>10</a:t>
            </a:fld>
            <a:endParaRPr lang="en-US" altLang="zh-CN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75755763-8E79-4AB5-B6AD-A4AEEAEB1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7BA6569E-0B64-4143-9F80-59DCF8D89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53990FF6-41F7-4045-95CF-DB3472F3E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C6CBBE1-58E1-4798-BED9-B560740D2B8D}" type="slidenum">
              <a:rPr lang="zh-CN" altLang="en-US"/>
              <a:pPr eaLnBrk="1" hangingPunct="1"/>
              <a:t>11</a:t>
            </a:fld>
            <a:endParaRPr lang="en-US" altLang="zh-CN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47533490-9439-43A7-9111-C491598055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6A3D41E-9365-4827-BC70-4B0CABB586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24F7FC8B-6044-4442-91ED-CC7BFFCA47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AA21E1A-0056-453D-9B76-E008A9C14BA4}" type="slidenum">
              <a:rPr lang="zh-CN" altLang="en-US"/>
              <a:pPr eaLnBrk="1" hangingPunct="1"/>
              <a:t>14</a:t>
            </a:fld>
            <a:endParaRPr lang="en-US" altLang="zh-CN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CFB2CC0E-F4D8-461C-938D-323104BB8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8010E35F-8A5C-486B-9846-F701AA5B1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21D24307-A55E-47F4-AB8E-9F86764451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38C4DE4-9506-403B-ADFE-A72C0DC5D1BB}" type="slidenum">
              <a:rPr lang="zh-CN" altLang="en-US"/>
              <a:pPr eaLnBrk="1" hangingPunct="1"/>
              <a:t>15</a:t>
            </a:fld>
            <a:endParaRPr lang="en-US" altLang="zh-CN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67B539D-7A05-4805-BEE8-C1B58B9867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6DB5EDA-BC21-4460-9B23-D53C68710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b="0" i="0" dirty="0">
                <a:solidFill>
                  <a:srgbClr val="333333"/>
                </a:solidFill>
                <a:effectLst/>
                <a:latin typeface="zuoyeFont_mathFont"/>
              </a:rPr>
              <a:t>Ψ ψ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zuoyeFont_mathFont"/>
              </a:rPr>
              <a:t>psi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zuoyeFont_mathFont"/>
              </a:rPr>
              <a:t>psai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zuoyeFont_mathFont"/>
              </a:rPr>
              <a:t> </a:t>
            </a:r>
            <a:r>
              <a:rPr lang="zh-CN" altLang="en-US" b="0" i="0">
                <a:solidFill>
                  <a:srgbClr val="333333"/>
                </a:solidFill>
                <a:effectLst/>
                <a:latin typeface="zuoyeFont_mathFont"/>
              </a:rPr>
              <a:t>普西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A3AD0-5E81-4F64-A5C4-EE22E756FE0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52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60845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0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92054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8" y="68263"/>
            <a:ext cx="8570912" cy="795337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8390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F16484-4D68-413B-9B99-8955E2E8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5923B-97C6-4D4A-9F03-6CDF0D994E96}" type="datetimeFigureOut">
              <a:rPr lang="zh-CN" altLang="en-US"/>
              <a:pPr>
                <a:defRPr/>
              </a:pPr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C5F260-DEB9-4B20-B343-975E66B8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44D1EA-CA7F-462B-940F-F47DB035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838" y="7204075"/>
            <a:ext cx="2346325" cy="4143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C100E2C-6A4D-4432-AB65-F3C8A7F715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9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4714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2920" y="1314432"/>
            <a:ext cx="8858312" cy="332427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buSzPct val="80000"/>
              <a:buFont typeface="Wingdings" pitchFamily="2" charset="2"/>
              <a:buChar char="l"/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3745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7234" y="99986"/>
            <a:ext cx="8816816" cy="795362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70560" y="1234774"/>
            <a:ext cx="4274820" cy="3896736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/>
            </a:lvl1pPr>
            <a:lvl2pPr>
              <a:buSzPct val="80000"/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3020" y="1234774"/>
            <a:ext cx="4274820" cy="3896736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/>
            </a:lvl1pPr>
            <a:lvl2pPr>
              <a:buSzPct val="80000"/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707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6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9364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415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2920" y="1314432"/>
            <a:ext cx="8858312" cy="3324272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buSzPct val="80000"/>
              <a:buFont typeface="Wingdings" pitchFamily="2" charset="2"/>
              <a:buChar char="l"/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3884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7234" y="99986"/>
            <a:ext cx="8816816" cy="795362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70560" y="1234774"/>
            <a:ext cx="4274820" cy="3896736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/>
            </a:lvl1pPr>
            <a:lvl2pPr>
              <a:buSzPct val="80000"/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3020" y="1234774"/>
            <a:ext cx="4274820" cy="3896736"/>
          </a:xfrm>
          <a:prstGeom prst="rect">
            <a:avLst/>
          </a:prstGeom>
        </p:spPr>
        <p:txBody>
          <a:bodyPr lIns="101882" tIns="50941" rIns="101882" bIns="50941">
            <a:spAutoFit/>
          </a:bodyPr>
          <a:lstStyle>
            <a:lvl1pPr>
              <a:buFont typeface="Wingdings" pitchFamily="2" charset="2"/>
              <a:buChar char="Ø"/>
              <a:defRPr/>
            </a:lvl1pPr>
            <a:lvl2pPr>
              <a:buSzPct val="80000"/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6524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0">
            <a:extLst>
              <a:ext uri="{FF2B5EF4-FFF2-40B4-BE49-F238E27FC236}">
                <a16:creationId xmlns:a16="http://schemas.microsoft.com/office/drawing/2014/main" id="{EBFF3C15-3991-4DB7-B2EF-AB62EAFC9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15188"/>
            <a:ext cx="10058400" cy="557212"/>
          </a:xfrm>
          <a:prstGeom prst="rect">
            <a:avLst/>
          </a:prstGeom>
          <a:gradFill rotWithShape="1">
            <a:gsLst>
              <a:gs pos="0">
                <a:srgbClr val="7889FB"/>
              </a:gs>
              <a:gs pos="100000">
                <a:srgbClr val="383F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电子科技大学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67AEA6B3-027F-4310-B8B4-A64FAFABF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6818313"/>
            <a:ext cx="3938588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latin typeface="Times New Roman" pitchFamily="18" charset="0"/>
            </a:endParaRPr>
          </a:p>
        </p:txBody>
      </p:sp>
      <p:pic>
        <p:nvPicPr>
          <p:cNvPr id="3076" name="Picture 21" descr="uestc">
            <a:extLst>
              <a:ext uri="{FF2B5EF4-FFF2-40B4-BE49-F238E27FC236}">
                <a16:creationId xmlns:a16="http://schemas.microsoft.com/office/drawing/2014/main" id="{22E2FB23-BF3F-42B7-BBFC-E5C619422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25" y="7204075"/>
            <a:ext cx="593725" cy="611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8">
            <a:extLst>
              <a:ext uri="{FF2B5EF4-FFF2-40B4-BE49-F238E27FC236}">
                <a16:creationId xmlns:a16="http://schemas.microsoft.com/office/drawing/2014/main" id="{B607DA16-53C6-4BB9-9D40-53BC8E8C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7150"/>
            <a:ext cx="215423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0" descr="{8057348F-AE80-19C6-F671-2702B1E7A559}">
            <a:extLst>
              <a:ext uri="{FF2B5EF4-FFF2-40B4-BE49-F238E27FC236}">
                <a16:creationId xmlns:a16="http://schemas.microsoft.com/office/drawing/2014/main" id="{016409AD-40BA-4FF5-8137-B05C1CA474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0"/>
            <a:ext cx="13874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6" name="AutoShape 2" descr="http://t11.baidu.com/it/u=975435960,157200472&amp;fm=21&amp;gp=0.jpg">
            <a:extLst>
              <a:ext uri="{FF2B5EF4-FFF2-40B4-BE49-F238E27FC236}">
                <a16:creationId xmlns:a16="http://schemas.microsoft.com/office/drawing/2014/main" id="{66D492F3-377A-4276-8F9A-79DC200E30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388" y="-163513"/>
            <a:ext cx="336550" cy="344488"/>
          </a:xfrm>
          <a:prstGeom prst="rect">
            <a:avLst/>
          </a:prstGeom>
          <a:noFill/>
        </p:spPr>
        <p:txBody>
          <a:bodyPr lIns="101882" tIns="50941" rIns="101882" bIns="50941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</a:endParaRPr>
          </a:p>
        </p:txBody>
      </p:sp>
      <p:pic>
        <p:nvPicPr>
          <p:cNvPr id="3080" name="图片 22" descr="704257_163054001621_2.jpg">
            <a:extLst>
              <a:ext uri="{FF2B5EF4-FFF2-40B4-BE49-F238E27FC236}">
                <a16:creationId xmlns:a16="http://schemas.microsoft.com/office/drawing/2014/main" id="{0C25C10D-F5D4-4BA0-A2BC-EDBA4E120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3935" r="19861" b="9435"/>
          <a:stretch>
            <a:fillRect/>
          </a:stretch>
        </p:blipFill>
        <p:spPr bwMode="auto">
          <a:xfrm>
            <a:off x="6523038" y="90488"/>
            <a:ext cx="1341437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图片 23" descr="ws_17F.tmp">
            <a:extLst>
              <a:ext uri="{FF2B5EF4-FFF2-40B4-BE49-F238E27FC236}">
                <a16:creationId xmlns:a16="http://schemas.microsoft.com/office/drawing/2014/main" id="{84B73411-40A1-421F-8323-B803EDCC5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1" t="27409" r="7018" b="17586"/>
          <a:stretch>
            <a:fillRect/>
          </a:stretch>
        </p:blipFill>
        <p:spPr bwMode="auto">
          <a:xfrm>
            <a:off x="482600" y="7938"/>
            <a:ext cx="75247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图片 25" descr="20110920185400927.jpg">
            <a:extLst>
              <a:ext uri="{FF2B5EF4-FFF2-40B4-BE49-F238E27FC236}">
                <a16:creationId xmlns:a16="http://schemas.microsoft.com/office/drawing/2014/main" id="{D35ABD8E-E195-4319-BD51-61F404127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8" t="2132" r="2000" b="5251"/>
          <a:stretch>
            <a:fillRect/>
          </a:stretch>
        </p:blipFill>
        <p:spPr bwMode="auto">
          <a:xfrm>
            <a:off x="8696325" y="107950"/>
            <a:ext cx="879475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41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824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237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649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Ø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1001713" indent="-4064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00066"/>
        </a:buClr>
        <a:buSzPct val="70000"/>
        <a:buFont typeface="Wingdings" panose="05000000000000000000" pitchFamily="2" charset="2"/>
        <a:buChar char="u"/>
        <a:defRPr sz="3100">
          <a:solidFill>
            <a:schemeClr val="tx1"/>
          </a:solidFill>
          <a:latin typeface="+mn-lt"/>
          <a:ea typeface="+mn-ea"/>
        </a:defRPr>
      </a:lvl2pPr>
      <a:lvl3pPr marL="1392238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3pPr>
      <a:lvl4pPr marL="1784350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4pPr>
      <a:lvl5pPr marL="2174875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5pPr>
      <a:lvl6pPr marL="2685027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439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851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3264" indent="-19103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4">
            <a:extLst>
              <a:ext uri="{FF2B5EF4-FFF2-40B4-BE49-F238E27FC236}">
                <a16:creationId xmlns:a16="http://schemas.microsoft.com/office/drawing/2014/main" id="{2D7E4674-9237-49FC-999D-4F9F19F1376B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132388" y="-3595688"/>
            <a:ext cx="0" cy="9020175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</a:endParaRP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8D0BDACF-1A0A-4032-8030-06A235915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8388" y="68263"/>
            <a:ext cx="857091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en-GB" altLang="zh-CN"/>
          </a:p>
        </p:txBody>
      </p:sp>
      <p:sp>
        <p:nvSpPr>
          <p:cNvPr id="1030" name="Text Box 7">
            <a:extLst>
              <a:ext uri="{FF2B5EF4-FFF2-40B4-BE49-F238E27FC236}">
                <a16:creationId xmlns:a16="http://schemas.microsoft.com/office/drawing/2014/main" id="{14A51C69-AE07-40FB-BAE0-1E3EFF819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725" y="7275513"/>
            <a:ext cx="463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altLang="zh-CN">
              <a:latin typeface="Arial" charset="0"/>
            </a:endParaRPr>
          </a:p>
        </p:txBody>
      </p:sp>
      <p:sp>
        <p:nvSpPr>
          <p:cNvPr id="1031" name="Rectangle 20">
            <a:extLst>
              <a:ext uri="{FF2B5EF4-FFF2-40B4-BE49-F238E27FC236}">
                <a16:creationId xmlns:a16="http://schemas.microsoft.com/office/drawing/2014/main" id="{18E4CD04-794B-4321-B5D5-BE7316324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15188"/>
            <a:ext cx="10058400" cy="557212"/>
          </a:xfrm>
          <a:prstGeom prst="rect">
            <a:avLst/>
          </a:prstGeom>
          <a:gradFill rotWithShape="1">
            <a:gsLst>
              <a:gs pos="0">
                <a:srgbClr val="7889FB"/>
              </a:gs>
              <a:gs pos="100000">
                <a:srgbClr val="383F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计算机三维动画技术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67B791-188B-451A-BEC4-E4206E4DB40D}"/>
              </a:ext>
            </a:extLst>
          </p:cNvPr>
          <p:cNvSpPr/>
          <p:nvPr/>
        </p:nvSpPr>
        <p:spPr>
          <a:xfrm>
            <a:off x="8729663" y="7312025"/>
            <a:ext cx="1157913" cy="379864"/>
          </a:xfrm>
          <a:prstGeom prst="rect">
            <a:avLst/>
          </a:prstGeom>
        </p:spPr>
        <p:txBody>
          <a:bodyPr wrap="none" lIns="101870" tIns="50935" rIns="101870" bIns="5093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2021</a:t>
            </a:r>
            <a:r>
              <a:rPr lang="zh-CN" altLang="en-US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年春</a:t>
            </a:r>
          </a:p>
        </p:txBody>
      </p:sp>
      <p:pic>
        <p:nvPicPr>
          <p:cNvPr id="4103" name="Picture 21" descr="uestc">
            <a:extLst>
              <a:ext uri="{FF2B5EF4-FFF2-40B4-BE49-F238E27FC236}">
                <a16:creationId xmlns:a16="http://schemas.microsoft.com/office/drawing/2014/main" id="{3175E369-14BD-4AD9-B7A1-9C503B2B5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3913" cy="849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35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705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058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411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•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  <a:cs typeface="+mn-cs"/>
        </a:defRPr>
      </a:lvl1pPr>
      <a:lvl2pPr marL="1001713" indent="-4064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100000"/>
        <a:buFont typeface="Wingdings" panose="05000000000000000000" pitchFamily="2" charset="2"/>
        <a:buChar char="Ø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2pPr>
      <a:lvl3pPr marL="1697038" indent="-493713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80000"/>
        <a:buFont typeface="Wingdings" panose="05000000000000000000" pitchFamily="2" charset="2"/>
        <a:buChar char="l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3pPr>
      <a:lvl4pPr marL="1784350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4pPr>
      <a:lvl5pPr marL="2174875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5pPr>
      <a:lvl6pPr marL="2684713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066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418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2771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52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05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058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41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764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116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469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82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4">
            <a:extLst>
              <a:ext uri="{FF2B5EF4-FFF2-40B4-BE49-F238E27FC236}">
                <a16:creationId xmlns:a16="http://schemas.microsoft.com/office/drawing/2014/main" id="{2D7E4674-9237-49FC-999D-4F9F19F1376B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132388" y="-3595688"/>
            <a:ext cx="0" cy="9020175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</a:endParaRP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8D0BDACF-1A0A-4032-8030-06A235915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8388" y="68263"/>
            <a:ext cx="857091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en-GB" altLang="zh-CN"/>
          </a:p>
        </p:txBody>
      </p:sp>
      <p:pic>
        <p:nvPicPr>
          <p:cNvPr id="4103" name="Picture 21" descr="uestc">
            <a:extLst>
              <a:ext uri="{FF2B5EF4-FFF2-40B4-BE49-F238E27FC236}">
                <a16:creationId xmlns:a16="http://schemas.microsoft.com/office/drawing/2014/main" id="{3175E369-14BD-4AD9-B7A1-9C503B2B5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3913" cy="849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54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35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705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058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411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•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  <a:cs typeface="+mn-cs"/>
        </a:defRPr>
      </a:lvl1pPr>
      <a:lvl2pPr marL="1001713" indent="-4064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100000"/>
        <a:buFont typeface="Wingdings" panose="05000000000000000000" pitchFamily="2" charset="2"/>
        <a:buChar char="Ø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2pPr>
      <a:lvl3pPr marL="1697038" indent="-493713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80000"/>
        <a:buFont typeface="Wingdings" panose="05000000000000000000" pitchFamily="2" charset="2"/>
        <a:buChar char="l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3pPr>
      <a:lvl4pPr marL="1784350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4pPr>
      <a:lvl5pPr marL="2174875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5pPr>
      <a:lvl6pPr marL="2684713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066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418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2771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52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05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058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41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764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116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469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82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 Box 7">
            <a:extLst>
              <a:ext uri="{FF2B5EF4-FFF2-40B4-BE49-F238E27FC236}">
                <a16:creationId xmlns:a16="http://schemas.microsoft.com/office/drawing/2014/main" id="{FCB19E52-3DBA-472C-A130-F6F0D9579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725" y="7275513"/>
            <a:ext cx="463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0" tIns="50935" rIns="101870" bIns="50935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altLang="zh-CN"/>
          </a:p>
        </p:txBody>
      </p:sp>
      <p:sp>
        <p:nvSpPr>
          <p:cNvPr id="1031" name="Rectangle 20">
            <a:extLst>
              <a:ext uri="{FF2B5EF4-FFF2-40B4-BE49-F238E27FC236}">
                <a16:creationId xmlns:a16="http://schemas.microsoft.com/office/drawing/2014/main" id="{47F27439-CA16-4747-841F-08657F371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15188"/>
            <a:ext cx="10058400" cy="557212"/>
          </a:xfrm>
          <a:prstGeom prst="rect">
            <a:avLst/>
          </a:prstGeom>
          <a:gradFill rotWithShape="1">
            <a:gsLst>
              <a:gs pos="0">
                <a:srgbClr val="7889FB"/>
              </a:gs>
              <a:gs pos="100000">
                <a:srgbClr val="383F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1870" tIns="50935" rIns="101870" bIns="5093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计算机三维动画技术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4CFFF5-9084-4567-AF33-2A653E191458}"/>
              </a:ext>
            </a:extLst>
          </p:cNvPr>
          <p:cNvSpPr/>
          <p:nvPr/>
        </p:nvSpPr>
        <p:spPr>
          <a:xfrm>
            <a:off x="8729663" y="7312025"/>
            <a:ext cx="1157287" cy="379413"/>
          </a:xfrm>
          <a:prstGeom prst="rect">
            <a:avLst/>
          </a:prstGeom>
        </p:spPr>
        <p:txBody>
          <a:bodyPr wrap="none" lIns="101870" tIns="50935" rIns="101870" bIns="5093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2013</a:t>
            </a:r>
            <a:r>
              <a:rPr lang="zh-CN" altLang="en-US" b="1" i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年秋</a:t>
            </a:r>
          </a:p>
        </p:txBody>
      </p:sp>
      <p:pic>
        <p:nvPicPr>
          <p:cNvPr id="5125" name="图片 7" descr="201062411463223477803.jpg">
            <a:extLst>
              <a:ext uri="{FF2B5EF4-FFF2-40B4-BE49-F238E27FC236}">
                <a16:creationId xmlns:a16="http://schemas.microsoft.com/office/drawing/2014/main" id="{A7431732-0D46-41DB-8858-FD9D94E58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89"/>
          <a:stretch>
            <a:fillRect/>
          </a:stretch>
        </p:blipFill>
        <p:spPr bwMode="auto">
          <a:xfrm>
            <a:off x="0" y="-1588"/>
            <a:ext cx="10058400" cy="152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5pPr>
      <a:lvl6pPr marL="509352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6pPr>
      <a:lvl7pPr marL="1018705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7pPr>
      <a:lvl8pPr marL="1528058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8pPr>
      <a:lvl9pPr marL="2037411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隶书" pitchFamily="49" charset="-122"/>
          <a:ea typeface="隶书" pitchFamily="49" charset="-122"/>
        </a:defRPr>
      </a:lvl9pPr>
    </p:titleStyle>
    <p:bodyStyle>
      <a:lvl1pPr marL="395288" indent="-395288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•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  <a:cs typeface="+mn-cs"/>
        </a:defRPr>
      </a:lvl1pPr>
      <a:lvl2pPr marL="1001713" indent="-4064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100000"/>
        <a:buFont typeface="Wingdings" panose="05000000000000000000" pitchFamily="2" charset="2"/>
        <a:buChar char="Ø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2pPr>
      <a:lvl3pPr marL="1697038" indent="-493713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SzPct val="80000"/>
        <a:buFont typeface="Wingdings" panose="05000000000000000000" pitchFamily="2" charset="2"/>
        <a:buChar char="l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3pPr>
      <a:lvl4pPr marL="1784350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4pPr>
      <a:lvl5pPr marL="2174875" indent="-190500" algn="l" rtl="0" eaLnBrk="0" fontAlgn="base" hangingPunct="0">
        <a:lnSpc>
          <a:spcPct val="120000"/>
        </a:lnSpc>
        <a:spcBef>
          <a:spcPts val="67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100" b="1">
          <a:solidFill>
            <a:schemeClr val="tx1"/>
          </a:solidFill>
          <a:latin typeface="楷体_GB2312" pitchFamily="49" charset="-122"/>
          <a:ea typeface="楷体_GB2312" pitchFamily="49" charset="-122"/>
        </a:defRPr>
      </a:lvl5pPr>
      <a:lvl6pPr marL="2684713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6pPr>
      <a:lvl7pPr marL="3194066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7pPr>
      <a:lvl8pPr marL="3703418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8pPr>
      <a:lvl9pPr marL="4212771" indent="-191007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52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05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058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41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764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116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469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821" algn="l" defTabSz="10187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.xml"/><Relationship Id="rId7" Type="http://schemas.openxmlformats.org/officeDocument/2006/relationships/image" Target="../media/image2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D:\caind_20160918\course\&#30805;&#22763;\&#35745;&#31639;&#26426;&#19977;&#32500;&#21160;&#30011;&#25216;&#26415;\2017\&#25945;&#36741;&#35270;&#39057;\chapter3\chapter3_motion%20captuter.mp4" TargetMode="Externa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oleObject" Target="../embeddings/oleObject2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://www.cs.wisc.edu/graphics/Gallery/kovar.vol/Cleanup/Video/initialExample.avi" TargetMode="Externa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isc.edu/graphics/Gallery/kovar.vol/Cleanup/Video/initialExample.avi" TargetMode="Externa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isc.edu/graphics/Gallery/kovar.vol/Cleanup/Video/initialExample.avi" TargetMode="External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isc.edu/graphics/Gallery/kovar.vol/Cleanup/Video/initialExample.avi" TargetMode="External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D:\caind_20160918\course\&#30805;&#22763;\&#35745;&#31639;&#26426;&#19977;&#32500;&#21160;&#30011;&#25216;&#26415;\2017\&#25945;&#36741;&#35270;&#39057;\chapter3\01-Computer%20Animation-Gleicher%20-%20Retargetting%20Motion.avi" TargetMode="External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A053B4BD-1A8F-4D51-99DD-E22C71FC3D8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57388"/>
            <a:ext cx="10058400" cy="12858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/>
          <a:p>
            <a:pPr algn="ctr">
              <a:defRPr/>
            </a:pPr>
            <a:r>
              <a:rPr lang="en-US" altLang="zh-CN" sz="5400" b="1" kern="0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Chapter 3 Character animation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D8F8949-A1C9-4B3E-AB57-F31A14E7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3814763"/>
            <a:ext cx="29543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3E2668A-B9E3-43C6-8C8D-9AC0A9DA1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3814763"/>
            <a:ext cx="21812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B3CE477C-F5E8-46D3-9344-763C95BB6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3814763"/>
            <a:ext cx="29178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687E738-0E6C-4758-8D1B-524CC693D7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zh-CN" altLang="en-US"/>
              <a:t>一、</a:t>
            </a:r>
            <a:r>
              <a:rPr lang="en-US" altLang="zh-CN"/>
              <a:t>Character Animation</a:t>
            </a:r>
          </a:p>
        </p:txBody>
      </p:sp>
      <p:sp>
        <p:nvSpPr>
          <p:cNvPr id="16387" name="Freeform 3">
            <a:extLst>
              <a:ext uri="{FF2B5EF4-FFF2-40B4-BE49-F238E27FC236}">
                <a16:creationId xmlns:a16="http://schemas.microsoft.com/office/drawing/2014/main" id="{43DE43E8-3199-400E-8849-F1C708CC9B2B}"/>
              </a:ext>
            </a:extLst>
          </p:cNvPr>
          <p:cNvSpPr>
            <a:spLocks/>
          </p:cNvSpPr>
          <p:nvPr/>
        </p:nvSpPr>
        <p:spPr bwMode="auto">
          <a:xfrm>
            <a:off x="1111250" y="2206625"/>
            <a:ext cx="2325688" cy="644525"/>
          </a:xfrm>
          <a:custGeom>
            <a:avLst/>
            <a:gdLst>
              <a:gd name="T0" fmla="*/ 0 w 1894"/>
              <a:gd name="T1" fmla="*/ 2147483647 h 509"/>
              <a:gd name="T2" fmla="*/ 2147483647 w 1894"/>
              <a:gd name="T3" fmla="*/ 0 h 509"/>
              <a:gd name="T4" fmla="*/ 2147483647 w 1894"/>
              <a:gd name="T5" fmla="*/ 2147483647 h 509"/>
              <a:gd name="T6" fmla="*/ 2147483647 w 1894"/>
              <a:gd name="T7" fmla="*/ 2147483647 h 509"/>
              <a:gd name="T8" fmla="*/ 0 w 1894"/>
              <a:gd name="T9" fmla="*/ 2147483647 h 5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94"/>
              <a:gd name="T16" fmla="*/ 0 h 509"/>
              <a:gd name="T17" fmla="*/ 1894 w 1894"/>
              <a:gd name="T18" fmla="*/ 509 h 5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94" h="509">
                <a:moveTo>
                  <a:pt x="0" y="269"/>
                </a:moveTo>
                <a:lnTo>
                  <a:pt x="195" y="0"/>
                </a:lnTo>
                <a:lnTo>
                  <a:pt x="1894" y="298"/>
                </a:lnTo>
                <a:lnTo>
                  <a:pt x="214" y="509"/>
                </a:lnTo>
                <a:lnTo>
                  <a:pt x="0" y="269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101882" tIns="50941" rIns="101882" bIns="5094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8" name="Freeform 4">
            <a:extLst>
              <a:ext uri="{FF2B5EF4-FFF2-40B4-BE49-F238E27FC236}">
                <a16:creationId xmlns:a16="http://schemas.microsoft.com/office/drawing/2014/main" id="{2F38DB7C-FF10-40E1-99A7-98202CE8A90A}"/>
              </a:ext>
            </a:extLst>
          </p:cNvPr>
          <p:cNvSpPr>
            <a:spLocks/>
          </p:cNvSpPr>
          <p:nvPr/>
        </p:nvSpPr>
        <p:spPr bwMode="auto">
          <a:xfrm>
            <a:off x="3468688" y="2230438"/>
            <a:ext cx="2325687" cy="642937"/>
          </a:xfrm>
          <a:custGeom>
            <a:avLst/>
            <a:gdLst>
              <a:gd name="T0" fmla="*/ 0 w 1894"/>
              <a:gd name="T1" fmla="*/ 2147483647 h 509"/>
              <a:gd name="T2" fmla="*/ 2147483647 w 1894"/>
              <a:gd name="T3" fmla="*/ 0 h 509"/>
              <a:gd name="T4" fmla="*/ 2147483647 w 1894"/>
              <a:gd name="T5" fmla="*/ 2147483647 h 509"/>
              <a:gd name="T6" fmla="*/ 2147483647 w 1894"/>
              <a:gd name="T7" fmla="*/ 2147483647 h 509"/>
              <a:gd name="T8" fmla="*/ 0 w 1894"/>
              <a:gd name="T9" fmla="*/ 2147483647 h 5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94"/>
              <a:gd name="T16" fmla="*/ 0 h 509"/>
              <a:gd name="T17" fmla="*/ 1894 w 1894"/>
              <a:gd name="T18" fmla="*/ 509 h 5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94" h="509">
                <a:moveTo>
                  <a:pt x="0" y="269"/>
                </a:moveTo>
                <a:lnTo>
                  <a:pt x="195" y="0"/>
                </a:lnTo>
                <a:lnTo>
                  <a:pt x="1894" y="298"/>
                </a:lnTo>
                <a:lnTo>
                  <a:pt x="214" y="509"/>
                </a:lnTo>
                <a:lnTo>
                  <a:pt x="0" y="269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101882" tIns="50941" rIns="101882" bIns="5094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9" name="Freeform 5">
            <a:extLst>
              <a:ext uri="{FF2B5EF4-FFF2-40B4-BE49-F238E27FC236}">
                <a16:creationId xmlns:a16="http://schemas.microsoft.com/office/drawing/2014/main" id="{B05FAC85-EFDE-488E-AB6C-0E5EC3F3283A}"/>
              </a:ext>
            </a:extLst>
          </p:cNvPr>
          <p:cNvSpPr>
            <a:spLocks/>
          </p:cNvSpPr>
          <p:nvPr/>
        </p:nvSpPr>
        <p:spPr bwMode="auto">
          <a:xfrm>
            <a:off x="1111250" y="1885950"/>
            <a:ext cx="4775200" cy="404813"/>
          </a:xfrm>
          <a:custGeom>
            <a:avLst/>
            <a:gdLst>
              <a:gd name="T0" fmla="*/ 0 w 3888"/>
              <a:gd name="T1" fmla="*/ 2147483647 h 320"/>
              <a:gd name="T2" fmla="*/ 2147483647 w 3888"/>
              <a:gd name="T3" fmla="*/ 2147483647 h 320"/>
              <a:gd name="T4" fmla="*/ 2147483647 w 3888"/>
              <a:gd name="T5" fmla="*/ 2147483647 h 320"/>
              <a:gd name="T6" fmla="*/ 2147483647 w 3888"/>
              <a:gd name="T7" fmla="*/ 2147483647 h 320"/>
              <a:gd name="T8" fmla="*/ 2147483647 w 3888"/>
              <a:gd name="T9" fmla="*/ 2147483647 h 3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88"/>
              <a:gd name="T16" fmla="*/ 0 h 320"/>
              <a:gd name="T17" fmla="*/ 3888 w 3888"/>
              <a:gd name="T18" fmla="*/ 320 h 3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88" h="320">
                <a:moveTo>
                  <a:pt x="0" y="32"/>
                </a:moveTo>
                <a:cubicBezTo>
                  <a:pt x="256" y="16"/>
                  <a:pt x="512" y="0"/>
                  <a:pt x="816" y="32"/>
                </a:cubicBezTo>
                <a:cubicBezTo>
                  <a:pt x="1120" y="64"/>
                  <a:pt x="1496" y="208"/>
                  <a:pt x="1824" y="224"/>
                </a:cubicBezTo>
                <a:cubicBezTo>
                  <a:pt x="2152" y="240"/>
                  <a:pt x="2440" y="112"/>
                  <a:pt x="2784" y="128"/>
                </a:cubicBezTo>
                <a:cubicBezTo>
                  <a:pt x="3128" y="144"/>
                  <a:pt x="3680" y="288"/>
                  <a:pt x="3888" y="320"/>
                </a:cubicBezTo>
              </a:path>
            </a:pathLst>
          </a:custGeom>
          <a:noFill/>
          <a:ln w="254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82" tIns="50941" rIns="101882" bIns="5094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0" name="Freeform 6">
            <a:extLst>
              <a:ext uri="{FF2B5EF4-FFF2-40B4-BE49-F238E27FC236}">
                <a16:creationId xmlns:a16="http://schemas.microsoft.com/office/drawing/2014/main" id="{49E49081-E74C-4140-B1CB-298459212630}"/>
              </a:ext>
            </a:extLst>
          </p:cNvPr>
          <p:cNvSpPr>
            <a:spLocks/>
          </p:cNvSpPr>
          <p:nvPr/>
        </p:nvSpPr>
        <p:spPr bwMode="auto">
          <a:xfrm>
            <a:off x="1111250" y="2868613"/>
            <a:ext cx="4775200" cy="273050"/>
          </a:xfrm>
          <a:custGeom>
            <a:avLst/>
            <a:gdLst>
              <a:gd name="T0" fmla="*/ 0 w 3888"/>
              <a:gd name="T1" fmla="*/ 2147483647 h 216"/>
              <a:gd name="T2" fmla="*/ 2147483647 w 3888"/>
              <a:gd name="T3" fmla="*/ 2147483647 h 216"/>
              <a:gd name="T4" fmla="*/ 2147483647 w 3888"/>
              <a:gd name="T5" fmla="*/ 2147483647 h 216"/>
              <a:gd name="T6" fmla="*/ 2147483647 w 3888"/>
              <a:gd name="T7" fmla="*/ 2147483647 h 216"/>
              <a:gd name="T8" fmla="*/ 2147483647 w 3888"/>
              <a:gd name="T9" fmla="*/ 0 h 2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88"/>
              <a:gd name="T16" fmla="*/ 0 h 216"/>
              <a:gd name="T17" fmla="*/ 3888 w 3888"/>
              <a:gd name="T18" fmla="*/ 216 h 2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88" h="216">
                <a:moveTo>
                  <a:pt x="0" y="192"/>
                </a:moveTo>
                <a:cubicBezTo>
                  <a:pt x="508" y="204"/>
                  <a:pt x="1016" y="216"/>
                  <a:pt x="1344" y="192"/>
                </a:cubicBezTo>
                <a:cubicBezTo>
                  <a:pt x="1672" y="168"/>
                  <a:pt x="1720" y="56"/>
                  <a:pt x="1968" y="48"/>
                </a:cubicBezTo>
                <a:cubicBezTo>
                  <a:pt x="2216" y="40"/>
                  <a:pt x="2512" y="152"/>
                  <a:pt x="2832" y="144"/>
                </a:cubicBezTo>
                <a:cubicBezTo>
                  <a:pt x="3152" y="136"/>
                  <a:pt x="3520" y="68"/>
                  <a:pt x="3888" y="0"/>
                </a:cubicBezTo>
              </a:path>
            </a:pathLst>
          </a:custGeom>
          <a:noFill/>
          <a:ln w="254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82" tIns="50941" rIns="101882" bIns="5094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1" name="Freeform 7">
            <a:extLst>
              <a:ext uri="{FF2B5EF4-FFF2-40B4-BE49-F238E27FC236}">
                <a16:creationId xmlns:a16="http://schemas.microsoft.com/office/drawing/2014/main" id="{B9652FB1-E3CA-4672-89CD-A3CC8A82CF12}"/>
              </a:ext>
            </a:extLst>
          </p:cNvPr>
          <p:cNvSpPr>
            <a:spLocks/>
          </p:cNvSpPr>
          <p:nvPr/>
        </p:nvSpPr>
        <p:spPr bwMode="auto">
          <a:xfrm>
            <a:off x="6003925" y="4940300"/>
            <a:ext cx="2324100" cy="642938"/>
          </a:xfrm>
          <a:custGeom>
            <a:avLst/>
            <a:gdLst>
              <a:gd name="T0" fmla="*/ 0 w 1894"/>
              <a:gd name="T1" fmla="*/ 2147483647 h 509"/>
              <a:gd name="T2" fmla="*/ 2147483647 w 1894"/>
              <a:gd name="T3" fmla="*/ 0 h 509"/>
              <a:gd name="T4" fmla="*/ 2147483647 w 1894"/>
              <a:gd name="T5" fmla="*/ 2147483647 h 509"/>
              <a:gd name="T6" fmla="*/ 2147483647 w 1894"/>
              <a:gd name="T7" fmla="*/ 2147483647 h 509"/>
              <a:gd name="T8" fmla="*/ 0 w 1894"/>
              <a:gd name="T9" fmla="*/ 2147483647 h 5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94"/>
              <a:gd name="T16" fmla="*/ 0 h 509"/>
              <a:gd name="T17" fmla="*/ 1894 w 1894"/>
              <a:gd name="T18" fmla="*/ 509 h 5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94" h="509">
                <a:moveTo>
                  <a:pt x="0" y="269"/>
                </a:moveTo>
                <a:lnTo>
                  <a:pt x="195" y="0"/>
                </a:lnTo>
                <a:lnTo>
                  <a:pt x="1894" y="298"/>
                </a:lnTo>
                <a:lnTo>
                  <a:pt x="214" y="509"/>
                </a:lnTo>
                <a:lnTo>
                  <a:pt x="0" y="269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101882" tIns="50941" rIns="101882" bIns="5094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2" name="Freeform 8">
            <a:extLst>
              <a:ext uri="{FF2B5EF4-FFF2-40B4-BE49-F238E27FC236}">
                <a16:creationId xmlns:a16="http://schemas.microsoft.com/office/drawing/2014/main" id="{BB5EBA8C-D552-4DC7-8A2A-27EA9F461D90}"/>
              </a:ext>
            </a:extLst>
          </p:cNvPr>
          <p:cNvSpPr>
            <a:spLocks/>
          </p:cNvSpPr>
          <p:nvPr/>
        </p:nvSpPr>
        <p:spPr bwMode="auto">
          <a:xfrm rot="-4200000">
            <a:off x="7535069" y="3882231"/>
            <a:ext cx="2393950" cy="623888"/>
          </a:xfrm>
          <a:custGeom>
            <a:avLst/>
            <a:gdLst>
              <a:gd name="T0" fmla="*/ 0 w 1894"/>
              <a:gd name="T1" fmla="*/ 2147483647 h 509"/>
              <a:gd name="T2" fmla="*/ 2147483647 w 1894"/>
              <a:gd name="T3" fmla="*/ 0 h 509"/>
              <a:gd name="T4" fmla="*/ 2147483647 w 1894"/>
              <a:gd name="T5" fmla="*/ 2147483647 h 509"/>
              <a:gd name="T6" fmla="*/ 2147483647 w 1894"/>
              <a:gd name="T7" fmla="*/ 2147483647 h 509"/>
              <a:gd name="T8" fmla="*/ 0 w 1894"/>
              <a:gd name="T9" fmla="*/ 2147483647 h 5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94"/>
              <a:gd name="T16" fmla="*/ 0 h 509"/>
              <a:gd name="T17" fmla="*/ 1894 w 1894"/>
              <a:gd name="T18" fmla="*/ 509 h 5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94" h="509">
                <a:moveTo>
                  <a:pt x="0" y="269"/>
                </a:moveTo>
                <a:lnTo>
                  <a:pt x="195" y="0"/>
                </a:lnTo>
                <a:lnTo>
                  <a:pt x="1894" y="298"/>
                </a:lnTo>
                <a:lnTo>
                  <a:pt x="214" y="509"/>
                </a:lnTo>
                <a:lnTo>
                  <a:pt x="0" y="269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 lIns="101882" tIns="50941" rIns="101882" bIns="5094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3" name="Freeform 9">
            <a:extLst>
              <a:ext uri="{FF2B5EF4-FFF2-40B4-BE49-F238E27FC236}">
                <a16:creationId xmlns:a16="http://schemas.microsoft.com/office/drawing/2014/main" id="{D0927029-ED1F-4A6E-A7B2-D378F88BBF68}"/>
              </a:ext>
            </a:extLst>
          </p:cNvPr>
          <p:cNvSpPr>
            <a:spLocks/>
          </p:cNvSpPr>
          <p:nvPr/>
        </p:nvSpPr>
        <p:spPr bwMode="auto">
          <a:xfrm>
            <a:off x="5826125" y="2935288"/>
            <a:ext cx="3124200" cy="2216150"/>
          </a:xfrm>
          <a:custGeom>
            <a:avLst/>
            <a:gdLst>
              <a:gd name="T0" fmla="*/ 0 w 2544"/>
              <a:gd name="T1" fmla="*/ 2147483647 h 1752"/>
              <a:gd name="T2" fmla="*/ 2147483647 w 2544"/>
              <a:gd name="T3" fmla="*/ 2147483647 h 1752"/>
              <a:gd name="T4" fmla="*/ 2147483647 w 2544"/>
              <a:gd name="T5" fmla="*/ 2147483647 h 1752"/>
              <a:gd name="T6" fmla="*/ 2147483647 w 2544"/>
              <a:gd name="T7" fmla="*/ 2147483647 h 1752"/>
              <a:gd name="T8" fmla="*/ 2147483647 w 2544"/>
              <a:gd name="T9" fmla="*/ 0 h 17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44"/>
              <a:gd name="T16" fmla="*/ 0 h 1752"/>
              <a:gd name="T17" fmla="*/ 2544 w 2544"/>
              <a:gd name="T18" fmla="*/ 1752 h 175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44" h="1752">
                <a:moveTo>
                  <a:pt x="0" y="1440"/>
                </a:moveTo>
                <a:cubicBezTo>
                  <a:pt x="380" y="1444"/>
                  <a:pt x="760" y="1448"/>
                  <a:pt x="1056" y="1488"/>
                </a:cubicBezTo>
                <a:cubicBezTo>
                  <a:pt x="1352" y="1528"/>
                  <a:pt x="1632" y="1752"/>
                  <a:pt x="1776" y="1680"/>
                </a:cubicBezTo>
                <a:cubicBezTo>
                  <a:pt x="1920" y="1608"/>
                  <a:pt x="1792" y="1336"/>
                  <a:pt x="1920" y="1056"/>
                </a:cubicBezTo>
                <a:cubicBezTo>
                  <a:pt x="2048" y="776"/>
                  <a:pt x="2376" y="280"/>
                  <a:pt x="2544" y="0"/>
                </a:cubicBezTo>
              </a:path>
            </a:pathLst>
          </a:custGeom>
          <a:noFill/>
          <a:ln w="254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82" tIns="50941" rIns="101882" bIns="5094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4" name="Freeform 10">
            <a:extLst>
              <a:ext uri="{FF2B5EF4-FFF2-40B4-BE49-F238E27FC236}">
                <a16:creationId xmlns:a16="http://schemas.microsoft.com/office/drawing/2014/main" id="{0494F608-57FE-4D83-849E-4CAB4D91C86F}"/>
              </a:ext>
            </a:extLst>
          </p:cNvPr>
          <p:cNvSpPr>
            <a:spLocks/>
          </p:cNvSpPr>
          <p:nvPr/>
        </p:nvSpPr>
        <p:spPr bwMode="auto">
          <a:xfrm>
            <a:off x="5945188" y="3178175"/>
            <a:ext cx="3417887" cy="2641600"/>
          </a:xfrm>
          <a:custGeom>
            <a:avLst/>
            <a:gdLst>
              <a:gd name="T0" fmla="*/ 0 w 2784"/>
              <a:gd name="T1" fmla="*/ 2147483647 h 2088"/>
              <a:gd name="T2" fmla="*/ 2147483647 w 2784"/>
              <a:gd name="T3" fmla="*/ 2147483647 h 2088"/>
              <a:gd name="T4" fmla="*/ 2147483647 w 2784"/>
              <a:gd name="T5" fmla="*/ 2147483647 h 2088"/>
              <a:gd name="T6" fmla="*/ 2147483647 w 2784"/>
              <a:gd name="T7" fmla="*/ 2147483647 h 2088"/>
              <a:gd name="T8" fmla="*/ 2147483647 w 2784"/>
              <a:gd name="T9" fmla="*/ 0 h 20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84"/>
              <a:gd name="T16" fmla="*/ 0 h 2088"/>
              <a:gd name="T17" fmla="*/ 2784 w 2784"/>
              <a:gd name="T18" fmla="*/ 2088 h 20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84" h="2088">
                <a:moveTo>
                  <a:pt x="0" y="1968"/>
                </a:moveTo>
                <a:cubicBezTo>
                  <a:pt x="508" y="2028"/>
                  <a:pt x="1016" y="2088"/>
                  <a:pt x="1392" y="2064"/>
                </a:cubicBezTo>
                <a:cubicBezTo>
                  <a:pt x="1768" y="2040"/>
                  <a:pt x="2056" y="2000"/>
                  <a:pt x="2256" y="1824"/>
                </a:cubicBezTo>
                <a:cubicBezTo>
                  <a:pt x="2456" y="1648"/>
                  <a:pt x="2504" y="1312"/>
                  <a:pt x="2592" y="1008"/>
                </a:cubicBezTo>
                <a:cubicBezTo>
                  <a:pt x="2680" y="704"/>
                  <a:pt x="2732" y="352"/>
                  <a:pt x="2784" y="0"/>
                </a:cubicBezTo>
              </a:path>
            </a:pathLst>
          </a:custGeom>
          <a:noFill/>
          <a:ln w="254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82" tIns="50941" rIns="101882" bIns="5094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5" name="Line 11">
            <a:extLst>
              <a:ext uri="{FF2B5EF4-FFF2-40B4-BE49-F238E27FC236}">
                <a16:creationId xmlns:a16="http://schemas.microsoft.com/office/drawing/2014/main" id="{4C77A750-0A45-46A8-9855-A50B674D3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5188" y="3300413"/>
            <a:ext cx="766762" cy="7874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6396" name="Line 12">
            <a:extLst>
              <a:ext uri="{FF2B5EF4-FFF2-40B4-BE49-F238E27FC236}">
                <a16:creationId xmlns:a16="http://schemas.microsoft.com/office/drawing/2014/main" id="{08895D65-2049-4E47-BE22-2776F9E3B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8688" y="2571750"/>
            <a:ext cx="10620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6397" name="Line 13">
            <a:extLst>
              <a:ext uri="{FF2B5EF4-FFF2-40B4-BE49-F238E27FC236}">
                <a16:creationId xmlns:a16="http://schemas.microsoft.com/office/drawing/2014/main" id="{CAC1E6BE-2DC3-4356-BAAA-6BE2CA29CA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8688" y="1658938"/>
            <a:ext cx="0" cy="9128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6398" name="Oval 14">
            <a:extLst>
              <a:ext uri="{FF2B5EF4-FFF2-40B4-BE49-F238E27FC236}">
                <a16:creationId xmlns:a16="http://schemas.microsoft.com/office/drawing/2014/main" id="{6510D43A-B54D-46AF-AC41-34FA39B78EB0}"/>
              </a:ext>
            </a:extLst>
          </p:cNvPr>
          <p:cNvSpPr>
            <a:spLocks/>
          </p:cNvSpPr>
          <p:nvPr/>
        </p:nvSpPr>
        <p:spPr bwMode="auto">
          <a:xfrm>
            <a:off x="4471988" y="1963738"/>
            <a:ext cx="176212" cy="18097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9" name="Line 15">
            <a:extLst>
              <a:ext uri="{FF2B5EF4-FFF2-40B4-BE49-F238E27FC236}">
                <a16:creationId xmlns:a16="http://schemas.microsoft.com/office/drawing/2014/main" id="{1BDDE741-D203-4F72-8744-0377D107EB98}"/>
              </a:ext>
            </a:extLst>
          </p:cNvPr>
          <p:cNvSpPr>
            <a:spLocks noChangeShapeType="1"/>
          </p:cNvSpPr>
          <p:nvPr/>
        </p:nvSpPr>
        <p:spPr bwMode="auto">
          <a:xfrm rot="-4200000">
            <a:off x="7991475" y="4818063"/>
            <a:ext cx="1092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6400" name="Line 16">
            <a:extLst>
              <a:ext uri="{FF2B5EF4-FFF2-40B4-BE49-F238E27FC236}">
                <a16:creationId xmlns:a16="http://schemas.microsoft.com/office/drawing/2014/main" id="{47E79DC4-7174-4A2B-8C9A-A55A0D067E9B}"/>
              </a:ext>
            </a:extLst>
          </p:cNvPr>
          <p:cNvSpPr>
            <a:spLocks noChangeShapeType="1"/>
          </p:cNvSpPr>
          <p:nvPr/>
        </p:nvSpPr>
        <p:spPr bwMode="auto">
          <a:xfrm rot="17400000" flipV="1">
            <a:off x="7977982" y="4679156"/>
            <a:ext cx="0" cy="8842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6401" name="Oval 17">
            <a:extLst>
              <a:ext uri="{FF2B5EF4-FFF2-40B4-BE49-F238E27FC236}">
                <a16:creationId xmlns:a16="http://schemas.microsoft.com/office/drawing/2014/main" id="{35668373-CEAB-4279-86C1-FFFEA5449F29}"/>
              </a:ext>
            </a:extLst>
          </p:cNvPr>
          <p:cNvSpPr>
            <a:spLocks/>
          </p:cNvSpPr>
          <p:nvPr/>
        </p:nvSpPr>
        <p:spPr bwMode="auto">
          <a:xfrm>
            <a:off x="8183563" y="3968750"/>
            <a:ext cx="177800" cy="18097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lIns="101882" tIns="50941" rIns="101882" bIns="5094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5FD051B2-E12C-4499-B53F-AA6E0325ADCB}"/>
              </a:ext>
            </a:extLst>
          </p:cNvPr>
          <p:cNvSpPr txBox="1">
            <a:spLocks/>
          </p:cNvSpPr>
          <p:nvPr/>
        </p:nvSpPr>
        <p:spPr bwMode="auto">
          <a:xfrm>
            <a:off x="4471988" y="2268538"/>
            <a:ext cx="3540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CD398C-7344-49BA-9F64-39A926A54370}"/>
              </a:ext>
            </a:extLst>
          </p:cNvPr>
          <p:cNvSpPr txBox="1">
            <a:spLocks/>
          </p:cNvSpPr>
          <p:nvPr/>
        </p:nvSpPr>
        <p:spPr bwMode="auto">
          <a:xfrm>
            <a:off x="3100388" y="1600200"/>
            <a:ext cx="35401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0000"/>
                </a:solidFill>
                <a:latin typeface="Gill Sans"/>
              </a:rPr>
              <a:t>y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04024524-CBA0-4041-8B4A-F360AF5A82D1}"/>
              </a:ext>
            </a:extLst>
          </p:cNvPr>
          <p:cNvSpPr txBox="1">
            <a:spLocks/>
          </p:cNvSpPr>
          <p:nvPr/>
        </p:nvSpPr>
        <p:spPr bwMode="auto">
          <a:xfrm>
            <a:off x="7240588" y="4635500"/>
            <a:ext cx="3540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83AA38B9-391D-4AB7-B6D7-2EB6577F515B}"/>
              </a:ext>
            </a:extLst>
          </p:cNvPr>
          <p:cNvSpPr txBox="1">
            <a:spLocks/>
          </p:cNvSpPr>
          <p:nvPr/>
        </p:nvSpPr>
        <p:spPr bwMode="auto">
          <a:xfrm>
            <a:off x="8597900" y="3844925"/>
            <a:ext cx="3524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6406" name="Line 22">
            <a:extLst>
              <a:ext uri="{FF2B5EF4-FFF2-40B4-BE49-F238E27FC236}">
                <a16:creationId xmlns:a16="http://schemas.microsoft.com/office/drawing/2014/main" id="{F50AFFEB-2FC1-42CB-A5F4-10780EBB5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0313" y="5000625"/>
            <a:ext cx="11191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6407" name="Line 23">
            <a:extLst>
              <a:ext uri="{FF2B5EF4-FFF2-40B4-BE49-F238E27FC236}">
                <a16:creationId xmlns:a16="http://schemas.microsoft.com/office/drawing/2014/main" id="{46FAC6FE-4781-4B35-8934-98EB3951EE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0313" y="3968750"/>
            <a:ext cx="0" cy="1031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B6891534-B035-4BB3-820B-FB6C5ACD0A59}"/>
              </a:ext>
            </a:extLst>
          </p:cNvPr>
          <p:cNvSpPr txBox="1">
            <a:spLocks/>
          </p:cNvSpPr>
          <p:nvPr/>
        </p:nvSpPr>
        <p:spPr bwMode="auto">
          <a:xfrm>
            <a:off x="2349500" y="4697413"/>
            <a:ext cx="3540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6409" name="Text Box 25">
            <a:extLst>
              <a:ext uri="{FF2B5EF4-FFF2-40B4-BE49-F238E27FC236}">
                <a16:creationId xmlns:a16="http://schemas.microsoft.com/office/drawing/2014/main" id="{E9B9DA58-239B-49EA-A7D5-90D38A65BD61}"/>
              </a:ext>
            </a:extLst>
          </p:cNvPr>
          <p:cNvSpPr txBox="1">
            <a:spLocks/>
          </p:cNvSpPr>
          <p:nvPr/>
        </p:nvSpPr>
        <p:spPr bwMode="auto">
          <a:xfrm>
            <a:off x="1054100" y="3421063"/>
            <a:ext cx="3524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6410" name="Text Box 26">
            <a:extLst>
              <a:ext uri="{FF2B5EF4-FFF2-40B4-BE49-F238E27FC236}">
                <a16:creationId xmlns:a16="http://schemas.microsoft.com/office/drawing/2014/main" id="{13124424-81F6-40FB-A8ED-C5D1D05600D6}"/>
              </a:ext>
            </a:extLst>
          </p:cNvPr>
          <p:cNvSpPr txBox="1">
            <a:spLocks/>
          </p:cNvSpPr>
          <p:nvPr/>
        </p:nvSpPr>
        <p:spPr bwMode="auto">
          <a:xfrm>
            <a:off x="1054100" y="5121275"/>
            <a:ext cx="1649413" cy="441325"/>
          </a:xfrm>
          <a:prstGeom prst="rect">
            <a:avLst/>
          </a:prstGeom>
          <a:solidFill>
            <a:srgbClr val="FF8A16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</a:p>
        </p:txBody>
      </p:sp>
      <p:sp>
        <p:nvSpPr>
          <p:cNvPr id="16411" name="Text Box 27">
            <a:extLst>
              <a:ext uri="{FF2B5EF4-FFF2-40B4-BE49-F238E27FC236}">
                <a16:creationId xmlns:a16="http://schemas.microsoft.com/office/drawing/2014/main" id="{1FB3CBB5-231E-46F7-A2C9-1B7BD8375A4F}"/>
              </a:ext>
            </a:extLst>
          </p:cNvPr>
          <p:cNvSpPr txBox="1">
            <a:spLocks/>
          </p:cNvSpPr>
          <p:nvPr/>
        </p:nvSpPr>
        <p:spPr bwMode="auto">
          <a:xfrm>
            <a:off x="3529013" y="2814638"/>
            <a:ext cx="1708150" cy="441325"/>
          </a:xfrm>
          <a:prstGeom prst="rect">
            <a:avLst/>
          </a:prstGeom>
          <a:solidFill>
            <a:srgbClr val="FF8A16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Bone 2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C5275FF-147D-4710-8262-A49A5F14E2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zh-CN" altLang="en-US"/>
              <a:t>一、</a:t>
            </a:r>
            <a:r>
              <a:rPr lang="en-US" altLang="zh-CN"/>
              <a:t>Character Animation</a:t>
            </a:r>
          </a:p>
        </p:txBody>
      </p:sp>
      <p:grpSp>
        <p:nvGrpSpPr>
          <p:cNvPr id="17411" name="组合 22">
            <a:extLst>
              <a:ext uri="{FF2B5EF4-FFF2-40B4-BE49-F238E27FC236}">
                <a16:creationId xmlns:a16="http://schemas.microsoft.com/office/drawing/2014/main" id="{09D6E59F-94B4-44DA-B87F-4E12582CE25B}"/>
              </a:ext>
            </a:extLst>
          </p:cNvPr>
          <p:cNvGrpSpPr>
            <a:grpSpLocks/>
          </p:cNvGrpSpPr>
          <p:nvPr/>
        </p:nvGrpSpPr>
        <p:grpSpPr bwMode="auto">
          <a:xfrm>
            <a:off x="1289050" y="3678238"/>
            <a:ext cx="1709738" cy="1717675"/>
            <a:chOff x="1289050" y="3678238"/>
            <a:chExt cx="1709738" cy="1717675"/>
          </a:xfrm>
        </p:grpSpPr>
        <p:sp>
          <p:nvSpPr>
            <p:cNvPr id="17429" name="Line 11">
              <a:extLst>
                <a:ext uri="{FF2B5EF4-FFF2-40B4-BE49-F238E27FC236}">
                  <a16:creationId xmlns:a16="http://schemas.microsoft.com/office/drawing/2014/main" id="{8589CF9C-E130-4597-9173-DFAE55B8E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5588" y="5257800"/>
              <a:ext cx="111918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17430" name="Line 12">
              <a:extLst>
                <a:ext uri="{FF2B5EF4-FFF2-40B4-BE49-F238E27FC236}">
                  <a16:creationId xmlns:a16="http://schemas.microsoft.com/office/drawing/2014/main" id="{60C23C10-3C7E-44AE-A2C1-AC4623919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5588" y="4225925"/>
              <a:ext cx="0" cy="1031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17431" name="Text Box 13">
              <a:extLst>
                <a:ext uri="{FF2B5EF4-FFF2-40B4-BE49-F238E27FC236}">
                  <a16:creationId xmlns:a16="http://schemas.microsoft.com/office/drawing/2014/main" id="{07075C96-8859-461E-870F-A87AC200816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644775" y="4954588"/>
              <a:ext cx="35401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432" name="Text Box 14">
              <a:extLst>
                <a:ext uri="{FF2B5EF4-FFF2-40B4-BE49-F238E27FC236}">
                  <a16:creationId xmlns:a16="http://schemas.microsoft.com/office/drawing/2014/main" id="{1AA561B8-B19E-4C8D-8FE2-CCE9E907206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89050" y="3678238"/>
              <a:ext cx="35401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17412" name="Text Box 15">
            <a:extLst>
              <a:ext uri="{FF2B5EF4-FFF2-40B4-BE49-F238E27FC236}">
                <a16:creationId xmlns:a16="http://schemas.microsoft.com/office/drawing/2014/main" id="{33174977-4F56-4E4E-ACE1-883F730A18CD}"/>
              </a:ext>
            </a:extLst>
          </p:cNvPr>
          <p:cNvSpPr txBox="1">
            <a:spLocks/>
          </p:cNvSpPr>
          <p:nvPr/>
        </p:nvSpPr>
        <p:spPr bwMode="auto">
          <a:xfrm>
            <a:off x="1349375" y="5378450"/>
            <a:ext cx="1649413" cy="441325"/>
          </a:xfrm>
          <a:prstGeom prst="rect">
            <a:avLst/>
          </a:prstGeom>
          <a:solidFill>
            <a:srgbClr val="FF8A16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</a:p>
        </p:txBody>
      </p:sp>
      <p:grpSp>
        <p:nvGrpSpPr>
          <p:cNvPr id="17413" name="组合 23">
            <a:extLst>
              <a:ext uri="{FF2B5EF4-FFF2-40B4-BE49-F238E27FC236}">
                <a16:creationId xmlns:a16="http://schemas.microsoft.com/office/drawing/2014/main" id="{192C47F6-FDB2-4803-8BCB-6BAA1FAE0D72}"/>
              </a:ext>
            </a:extLst>
          </p:cNvPr>
          <p:cNvGrpSpPr>
            <a:grpSpLocks/>
          </p:cNvGrpSpPr>
          <p:nvPr/>
        </p:nvGrpSpPr>
        <p:grpSpPr bwMode="auto">
          <a:xfrm>
            <a:off x="3116263" y="1673225"/>
            <a:ext cx="5186362" cy="2082800"/>
            <a:chOff x="3116263" y="1673225"/>
            <a:chExt cx="5186362" cy="2082800"/>
          </a:xfrm>
        </p:grpSpPr>
        <p:sp>
          <p:nvSpPr>
            <p:cNvPr id="17415" name="Freeform 3">
              <a:extLst>
                <a:ext uri="{FF2B5EF4-FFF2-40B4-BE49-F238E27FC236}">
                  <a16:creationId xmlns:a16="http://schemas.microsoft.com/office/drawing/2014/main" id="{D2824E84-58D5-472F-BAD9-342909955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9013" y="2706688"/>
              <a:ext cx="2325687" cy="644525"/>
            </a:xfrm>
            <a:custGeom>
              <a:avLst/>
              <a:gdLst>
                <a:gd name="T0" fmla="*/ 0 w 1894"/>
                <a:gd name="T1" fmla="*/ 2147483647 h 509"/>
                <a:gd name="T2" fmla="*/ 2147483647 w 1894"/>
                <a:gd name="T3" fmla="*/ 0 h 509"/>
                <a:gd name="T4" fmla="*/ 2147483647 w 1894"/>
                <a:gd name="T5" fmla="*/ 2147483647 h 509"/>
                <a:gd name="T6" fmla="*/ 2147483647 w 1894"/>
                <a:gd name="T7" fmla="*/ 2147483647 h 509"/>
                <a:gd name="T8" fmla="*/ 0 w 1894"/>
                <a:gd name="T9" fmla="*/ 2147483647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4"/>
                <a:gd name="T16" fmla="*/ 0 h 509"/>
                <a:gd name="T17" fmla="*/ 1894 w 1894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4" h="509">
                  <a:moveTo>
                    <a:pt x="0" y="269"/>
                  </a:moveTo>
                  <a:lnTo>
                    <a:pt x="195" y="0"/>
                  </a:lnTo>
                  <a:lnTo>
                    <a:pt x="1894" y="298"/>
                  </a:lnTo>
                  <a:lnTo>
                    <a:pt x="214" y="509"/>
                  </a:lnTo>
                  <a:lnTo>
                    <a:pt x="0" y="269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16" name="Freeform 4">
              <a:extLst>
                <a:ext uri="{FF2B5EF4-FFF2-40B4-BE49-F238E27FC236}">
                  <a16:creationId xmlns:a16="http://schemas.microsoft.com/office/drawing/2014/main" id="{7F1B6033-1793-412B-8A52-9DF5AC4D0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2730500"/>
              <a:ext cx="2325688" cy="642938"/>
            </a:xfrm>
            <a:custGeom>
              <a:avLst/>
              <a:gdLst>
                <a:gd name="T0" fmla="*/ 0 w 1894"/>
                <a:gd name="T1" fmla="*/ 2147483647 h 509"/>
                <a:gd name="T2" fmla="*/ 2147483647 w 1894"/>
                <a:gd name="T3" fmla="*/ 0 h 509"/>
                <a:gd name="T4" fmla="*/ 2147483647 w 1894"/>
                <a:gd name="T5" fmla="*/ 2147483647 h 509"/>
                <a:gd name="T6" fmla="*/ 2147483647 w 1894"/>
                <a:gd name="T7" fmla="*/ 2147483647 h 509"/>
                <a:gd name="T8" fmla="*/ 0 w 1894"/>
                <a:gd name="T9" fmla="*/ 2147483647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4"/>
                <a:gd name="T16" fmla="*/ 0 h 509"/>
                <a:gd name="T17" fmla="*/ 1894 w 1894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4" h="509">
                  <a:moveTo>
                    <a:pt x="0" y="269"/>
                  </a:moveTo>
                  <a:lnTo>
                    <a:pt x="195" y="0"/>
                  </a:lnTo>
                  <a:lnTo>
                    <a:pt x="1894" y="298"/>
                  </a:lnTo>
                  <a:lnTo>
                    <a:pt x="214" y="509"/>
                  </a:lnTo>
                  <a:lnTo>
                    <a:pt x="0" y="269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17" name="Freeform 5">
              <a:extLst>
                <a:ext uri="{FF2B5EF4-FFF2-40B4-BE49-F238E27FC236}">
                  <a16:creationId xmlns:a16="http://schemas.microsoft.com/office/drawing/2014/main" id="{F2B6F870-FF44-4010-B7B9-A8C9AA0BE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9013" y="2386013"/>
              <a:ext cx="4773612" cy="404812"/>
            </a:xfrm>
            <a:custGeom>
              <a:avLst/>
              <a:gdLst>
                <a:gd name="T0" fmla="*/ 0 w 3888"/>
                <a:gd name="T1" fmla="*/ 2147483647 h 320"/>
                <a:gd name="T2" fmla="*/ 2147483647 w 3888"/>
                <a:gd name="T3" fmla="*/ 2147483647 h 320"/>
                <a:gd name="T4" fmla="*/ 2147483647 w 3888"/>
                <a:gd name="T5" fmla="*/ 2147483647 h 320"/>
                <a:gd name="T6" fmla="*/ 2147483647 w 3888"/>
                <a:gd name="T7" fmla="*/ 2147483647 h 320"/>
                <a:gd name="T8" fmla="*/ 2147483647 w 3888"/>
                <a:gd name="T9" fmla="*/ 2147483647 h 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8"/>
                <a:gd name="T16" fmla="*/ 0 h 320"/>
                <a:gd name="T17" fmla="*/ 3888 w 3888"/>
                <a:gd name="T18" fmla="*/ 320 h 3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8" h="320">
                  <a:moveTo>
                    <a:pt x="0" y="32"/>
                  </a:moveTo>
                  <a:cubicBezTo>
                    <a:pt x="256" y="16"/>
                    <a:pt x="512" y="0"/>
                    <a:pt x="816" y="32"/>
                  </a:cubicBezTo>
                  <a:cubicBezTo>
                    <a:pt x="1120" y="64"/>
                    <a:pt x="1496" y="208"/>
                    <a:pt x="1824" y="224"/>
                  </a:cubicBezTo>
                  <a:cubicBezTo>
                    <a:pt x="2152" y="240"/>
                    <a:pt x="2440" y="112"/>
                    <a:pt x="2784" y="128"/>
                  </a:cubicBezTo>
                  <a:cubicBezTo>
                    <a:pt x="3128" y="144"/>
                    <a:pt x="3680" y="288"/>
                    <a:pt x="3888" y="32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18" name="Freeform 6">
              <a:extLst>
                <a:ext uri="{FF2B5EF4-FFF2-40B4-BE49-F238E27FC236}">
                  <a16:creationId xmlns:a16="http://schemas.microsoft.com/office/drawing/2014/main" id="{40CE1EA9-0299-4F21-BD37-33AD2D3D9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9013" y="3368675"/>
              <a:ext cx="4773612" cy="273050"/>
            </a:xfrm>
            <a:custGeom>
              <a:avLst/>
              <a:gdLst>
                <a:gd name="T0" fmla="*/ 0 w 3888"/>
                <a:gd name="T1" fmla="*/ 2147483647 h 216"/>
                <a:gd name="T2" fmla="*/ 2147483647 w 3888"/>
                <a:gd name="T3" fmla="*/ 2147483647 h 216"/>
                <a:gd name="T4" fmla="*/ 2147483647 w 3888"/>
                <a:gd name="T5" fmla="*/ 2147483647 h 216"/>
                <a:gd name="T6" fmla="*/ 2147483647 w 3888"/>
                <a:gd name="T7" fmla="*/ 2147483647 h 216"/>
                <a:gd name="T8" fmla="*/ 2147483647 w 3888"/>
                <a:gd name="T9" fmla="*/ 0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8"/>
                <a:gd name="T16" fmla="*/ 0 h 216"/>
                <a:gd name="T17" fmla="*/ 3888 w 3888"/>
                <a:gd name="T18" fmla="*/ 216 h 2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8" h="216">
                  <a:moveTo>
                    <a:pt x="0" y="192"/>
                  </a:moveTo>
                  <a:cubicBezTo>
                    <a:pt x="508" y="204"/>
                    <a:pt x="1016" y="216"/>
                    <a:pt x="1344" y="192"/>
                  </a:cubicBezTo>
                  <a:cubicBezTo>
                    <a:pt x="1672" y="168"/>
                    <a:pt x="1720" y="56"/>
                    <a:pt x="1968" y="48"/>
                  </a:cubicBezTo>
                  <a:cubicBezTo>
                    <a:pt x="2216" y="40"/>
                    <a:pt x="2512" y="152"/>
                    <a:pt x="2832" y="144"/>
                  </a:cubicBezTo>
                  <a:cubicBezTo>
                    <a:pt x="3152" y="136"/>
                    <a:pt x="3520" y="68"/>
                    <a:pt x="3888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19" name="Line 7">
              <a:extLst>
                <a:ext uri="{FF2B5EF4-FFF2-40B4-BE49-F238E27FC236}">
                  <a16:creationId xmlns:a16="http://schemas.microsoft.com/office/drawing/2014/main" id="{4EE75898-B51A-4F16-BD45-ED95C1148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6450" y="3071813"/>
              <a:ext cx="106045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17420" name="Line 8">
              <a:extLst>
                <a:ext uri="{FF2B5EF4-FFF2-40B4-BE49-F238E27FC236}">
                  <a16:creationId xmlns:a16="http://schemas.microsoft.com/office/drawing/2014/main" id="{6FC5C1E7-C069-4A02-B07F-B3A439F18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6450" y="2159000"/>
              <a:ext cx="0" cy="91281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17421" name="Text Box 9">
              <a:extLst>
                <a:ext uri="{FF2B5EF4-FFF2-40B4-BE49-F238E27FC236}">
                  <a16:creationId xmlns:a16="http://schemas.microsoft.com/office/drawing/2014/main" id="{BCC284DE-1F10-46D3-8940-A887DD18582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88163" y="2768600"/>
              <a:ext cx="354012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422" name="Text Box 10">
              <a:extLst>
                <a:ext uri="{FF2B5EF4-FFF2-40B4-BE49-F238E27FC236}">
                  <a16:creationId xmlns:a16="http://schemas.microsoft.com/office/drawing/2014/main" id="{C7CAA5EC-94D2-4238-8C2C-649A6E9ED6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10238" y="1673225"/>
              <a:ext cx="354012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7423" name="Text Box 16">
              <a:extLst>
                <a:ext uri="{FF2B5EF4-FFF2-40B4-BE49-F238E27FC236}">
                  <a16:creationId xmlns:a16="http://schemas.microsoft.com/office/drawing/2014/main" id="{DCBB0E62-D81B-486C-8658-1260945DC3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45188" y="3314700"/>
              <a:ext cx="1709737" cy="441325"/>
            </a:xfrm>
            <a:prstGeom prst="rect">
              <a:avLst/>
            </a:prstGeom>
            <a:solidFill>
              <a:srgbClr val="FF8A16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Bone  2</a:t>
              </a:r>
            </a:p>
          </p:txBody>
        </p:sp>
        <p:sp>
          <p:nvSpPr>
            <p:cNvPr id="17424" name="Line 17">
              <a:extLst>
                <a:ext uri="{FF2B5EF4-FFF2-40B4-BE49-F238E27FC236}">
                  <a16:creationId xmlns:a16="http://schemas.microsoft.com/office/drawing/2014/main" id="{947348CB-8B47-4A26-84CC-4289B09D5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3" y="3071813"/>
              <a:ext cx="106045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17425" name="Line 18">
              <a:extLst>
                <a:ext uri="{FF2B5EF4-FFF2-40B4-BE49-F238E27FC236}">
                  <a16:creationId xmlns:a16="http://schemas.microsoft.com/office/drawing/2014/main" id="{DFD88976-3C10-44AC-8E18-52A287B72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9013" y="2159000"/>
              <a:ext cx="0" cy="91281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17426" name="Text Box 19">
              <a:extLst>
                <a:ext uri="{FF2B5EF4-FFF2-40B4-BE49-F238E27FC236}">
                  <a16:creationId xmlns:a16="http://schemas.microsoft.com/office/drawing/2014/main" id="{30AD179A-2E13-43F9-AABD-466386F7DC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52800" y="1673225"/>
              <a:ext cx="35401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7427" name="Text Box 20">
              <a:extLst>
                <a:ext uri="{FF2B5EF4-FFF2-40B4-BE49-F238E27FC236}">
                  <a16:creationId xmlns:a16="http://schemas.microsoft.com/office/drawing/2014/main" id="{67A92C2C-29F5-46CB-852C-2651A55AE31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30725" y="2768600"/>
              <a:ext cx="35401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428" name="Text Box 21">
              <a:extLst>
                <a:ext uri="{FF2B5EF4-FFF2-40B4-BE49-F238E27FC236}">
                  <a16:creationId xmlns:a16="http://schemas.microsoft.com/office/drawing/2014/main" id="{AF57A435-B32A-4E0F-8210-76AE5A48231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116263" y="3254375"/>
              <a:ext cx="1709737" cy="441325"/>
            </a:xfrm>
            <a:prstGeom prst="rect">
              <a:avLst/>
            </a:prstGeom>
            <a:solidFill>
              <a:srgbClr val="FF8A16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Bone  1</a:t>
              </a:r>
            </a:p>
          </p:txBody>
        </p:sp>
      </p:grpSp>
      <p:sp>
        <p:nvSpPr>
          <p:cNvPr id="17414" name="Rectangle 22">
            <a:extLst>
              <a:ext uri="{FF2B5EF4-FFF2-40B4-BE49-F238E27FC236}">
                <a16:creationId xmlns:a16="http://schemas.microsoft.com/office/drawing/2014/main" id="{86B7915C-BF42-4756-9FF6-6E59F3D2B5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28888" y="3957638"/>
            <a:ext cx="6958012" cy="674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/>
              <a:t>Coordinate system transformations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F7924A12-8E63-4670-9DFF-4EBF3B06E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745" y="31391"/>
            <a:ext cx="8352928" cy="795362"/>
          </a:xfrm>
        </p:spPr>
        <p:txBody>
          <a:bodyPr/>
          <a:lstStyle/>
          <a:p>
            <a:r>
              <a:rPr lang="zh-CN" altLang="en-US" dirty="0">
                <a:ea typeface="黑体" panose="02010609060101010101" pitchFamily="49" charset="-122"/>
              </a:rPr>
              <a:t>虚拟手</a:t>
            </a:r>
            <a:r>
              <a:rPr lang="en-US" altLang="zh-CN" dirty="0">
                <a:ea typeface="黑体" panose="02010609060101010101" pitchFamily="49" charset="-122"/>
              </a:rPr>
              <a:t>——</a:t>
            </a:r>
            <a:r>
              <a:rPr lang="zh-CN" altLang="en-US" dirty="0">
                <a:ea typeface="黑体" panose="02010609060101010101" pitchFamily="49" charset="-122"/>
              </a:rPr>
              <a:t>实例</a:t>
            </a:r>
          </a:p>
        </p:txBody>
      </p:sp>
      <p:sp>
        <p:nvSpPr>
          <p:cNvPr id="386051" name="Rectangle 3">
            <a:extLst>
              <a:ext uri="{FF2B5EF4-FFF2-40B4-BE49-F238E27FC236}">
                <a16:creationId xmlns:a16="http://schemas.microsoft.com/office/drawing/2014/main" id="{8CF1CF0F-8038-4C53-A79B-444D65C9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907" y="1531283"/>
            <a:ext cx="9506585" cy="5002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60363" indent="-360363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539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D1503"/>
                </a:solidFill>
                <a:latin typeface="Tahoma" panose="020B0604030504040204" pitchFamily="34" charset="0"/>
              </a:rPr>
              <a:t>虚拟手</a:t>
            </a:r>
            <a:r>
              <a:rPr lang="zh-CN" altLang="en-US" sz="2800" dirty="0">
                <a:latin typeface="Tahoma" panose="020B0604030504040204" pitchFamily="34" charset="0"/>
              </a:rPr>
              <a:t>的层次结构为</a:t>
            </a:r>
            <a:r>
              <a:rPr lang="en-US" altLang="zh-CN" sz="2800" dirty="0">
                <a:latin typeface="Tahoma" panose="020B0604030504040204" pitchFamily="34" charset="0"/>
              </a:rPr>
              <a:t>1</a:t>
            </a:r>
            <a:r>
              <a:rPr lang="zh-CN" altLang="en-US" sz="2800" dirty="0">
                <a:latin typeface="Tahoma" panose="020B0604030504040204" pitchFamily="34" charset="0"/>
              </a:rPr>
              <a:t>个</a:t>
            </a:r>
            <a:r>
              <a:rPr lang="zh-CN" altLang="en-US" sz="2800" dirty="0">
                <a:solidFill>
                  <a:srgbClr val="FD1503"/>
                </a:solidFill>
                <a:latin typeface="Tahoma" panose="020B0604030504040204" pitchFamily="34" charset="0"/>
              </a:rPr>
              <a:t>手掌父节点</a:t>
            </a:r>
            <a:r>
              <a:rPr lang="zh-CN" altLang="en-US" sz="2800" dirty="0">
                <a:latin typeface="Tahoma" panose="020B0604030504040204" pitchFamily="34" charset="0"/>
              </a:rPr>
              <a:t>和</a:t>
            </a:r>
            <a:r>
              <a:rPr lang="en-US" altLang="zh-CN" sz="2800" dirty="0">
                <a:latin typeface="Tahoma" panose="020B0604030504040204" pitchFamily="34" charset="0"/>
              </a:rPr>
              <a:t>5</a:t>
            </a:r>
            <a:r>
              <a:rPr lang="zh-CN" altLang="en-US" sz="2800" dirty="0">
                <a:latin typeface="Tahoma" panose="020B0604030504040204" pitchFamily="34" charset="0"/>
              </a:rPr>
              <a:t>个</a:t>
            </a:r>
            <a:r>
              <a:rPr lang="zh-CN" altLang="en-US" sz="2800" dirty="0">
                <a:solidFill>
                  <a:srgbClr val="FD1503"/>
                </a:solidFill>
                <a:latin typeface="Tahoma" panose="020B0604030504040204" pitchFamily="34" charset="0"/>
              </a:rPr>
              <a:t>手指子节点</a:t>
            </a:r>
            <a:r>
              <a:rPr lang="zh-CN" altLang="en-US" sz="2800" dirty="0">
                <a:latin typeface="Tahoma" panose="020B0604030504040204" pitchFamily="34" charset="0"/>
              </a:rPr>
              <a:t>，当手掌运动时（根据跟踪器的数据），所有子节点（手指）也随之运动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ahoma" panose="020B0604030504040204" pitchFamily="34" charset="0"/>
              </a:rPr>
              <a:t>为了实现一个抓握手势，需要把每个</a:t>
            </a:r>
            <a:r>
              <a:rPr lang="zh-CN" altLang="en-US" sz="2800" dirty="0">
                <a:solidFill>
                  <a:srgbClr val="FD1503"/>
                </a:solidFill>
                <a:latin typeface="Tahoma" panose="020B0604030504040204" pitchFamily="34" charset="0"/>
              </a:rPr>
              <a:t>手指</a:t>
            </a:r>
            <a:r>
              <a:rPr lang="zh-CN" altLang="en-US" sz="2800" dirty="0">
                <a:latin typeface="Tahoma" panose="020B0604030504040204" pitchFamily="34" charset="0"/>
              </a:rPr>
              <a:t>再进一步细分为</a:t>
            </a:r>
            <a:r>
              <a:rPr lang="zh-CN" altLang="en-US" sz="2800" dirty="0">
                <a:solidFill>
                  <a:srgbClr val="FD1503"/>
                </a:solidFill>
                <a:latin typeface="Tahoma" panose="020B0604030504040204" pitchFamily="34" charset="0"/>
              </a:rPr>
              <a:t>子结构</a:t>
            </a:r>
            <a:r>
              <a:rPr lang="zh-CN" altLang="en-US" sz="2800" dirty="0">
                <a:latin typeface="Tahoma" panose="020B0604030504040204" pitchFamily="34" charset="0"/>
              </a:rPr>
              <a:t>，手指是第一指关节的父节点，第一指关节是</a:t>
            </a:r>
            <a:r>
              <a:rPr lang="zh-CN" altLang="en-US" sz="2800" dirty="0"/>
              <a:t>第二指关节的父节点。而第二指关节又是末梢关节的父节点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/>
              <a:t>使用来自传感手套的数据改变</a:t>
            </a:r>
            <a:r>
              <a:rPr lang="zh-CN" altLang="en-US" sz="2800" dirty="0">
                <a:solidFill>
                  <a:srgbClr val="FD1503"/>
                </a:solidFill>
              </a:rPr>
              <a:t>手指分段</a:t>
            </a:r>
            <a:r>
              <a:rPr lang="zh-CN" altLang="en-US" sz="2800" dirty="0"/>
              <a:t>的位置，可以模拟出虚拟手的动作，这是通过改变手的树图结构中各个节点之间的变换矩阵</a:t>
            </a:r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i←j</a:t>
            </a:r>
            <a:r>
              <a:rPr lang="en-US" altLang="zh-CN" sz="2800" dirty="0"/>
              <a:t>(t)</a:t>
            </a:r>
            <a:r>
              <a:rPr lang="zh-CN" altLang="en-US" sz="2800" dirty="0"/>
              <a:t>实现的</a:t>
            </a:r>
          </a:p>
        </p:txBody>
      </p:sp>
      <p:sp>
        <p:nvSpPr>
          <p:cNvPr id="386054" name="Rectangle 6">
            <a:extLst>
              <a:ext uri="{FF2B5EF4-FFF2-40B4-BE49-F238E27FC236}">
                <a16:creationId xmlns:a16="http://schemas.microsoft.com/office/drawing/2014/main" id="{453A21B4-2F5E-4E0B-B86E-C0ACB9D5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6311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732" name="Picture 4">
            <a:extLst>
              <a:ext uri="{FF2B5EF4-FFF2-40B4-BE49-F238E27FC236}">
                <a16:creationId xmlns:a16="http://schemas.microsoft.com/office/drawing/2014/main" id="{E70AFCCF-CC20-47DE-AE30-041A8531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22438"/>
            <a:ext cx="7921625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5">
            <a:extLst>
              <a:ext uri="{FF2B5EF4-FFF2-40B4-BE49-F238E27FC236}">
                <a16:creationId xmlns:a16="http://schemas.microsoft.com/office/drawing/2014/main" id="{08D45B3C-F627-4B2C-B584-3BAACAC0F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46513"/>
            <a:ext cx="2063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57735" name="Object 2">
            <a:extLst>
              <a:ext uri="{FF2B5EF4-FFF2-40B4-BE49-F238E27FC236}">
                <a16:creationId xmlns:a16="http://schemas.microsoft.com/office/drawing/2014/main" id="{2C6C5B41-654F-4341-BF9D-D584E069A4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450" y="1100138"/>
          <a:ext cx="96377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3" imgW="4216320" imgH="215640" progId="Equation.3">
                  <p:embed/>
                </p:oleObj>
              </mc:Choice>
              <mc:Fallback>
                <p:oleObj name="Microsoft 公式 3.0" r:id="rId3" imgW="42163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2000" contrast="9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1100138"/>
                        <a:ext cx="9637713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标题 6">
            <a:extLst>
              <a:ext uri="{FF2B5EF4-FFF2-40B4-BE49-F238E27FC236}">
                <a16:creationId xmlns:a16="http://schemas.microsoft.com/office/drawing/2014/main" id="{24666EEF-99E6-4A7D-9224-E0E3B5D9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Tahoma" panose="020B0604030504040204" pitchFamily="34" charset="0"/>
              </a:rPr>
              <a:t>例：指尖在世界坐标系中的位置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7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7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7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7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F03EC28-9261-4268-B226-7AA3733E8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zh-CN" altLang="en-US"/>
              <a:t>一、</a:t>
            </a:r>
            <a:r>
              <a:rPr lang="en-US" altLang="zh-CN"/>
              <a:t>Character Animation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33DE3F4-5ACF-4080-9E4E-6ED489596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5763" y="1096963"/>
            <a:ext cx="9358312" cy="2965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Skin motion</a:t>
            </a:r>
          </a:p>
          <a:p>
            <a:pPr marL="1409700" lvl="1" indent="-582613" eaLnBrk="1" hangingPunct="1">
              <a:spcBef>
                <a:spcPct val="0"/>
              </a:spcBef>
            </a:pPr>
            <a:r>
              <a:rPr lang="en-US" altLang="zh-CN" dirty="0"/>
              <a:t>Represent vertices in bone coordinate systems</a:t>
            </a:r>
          </a:p>
          <a:p>
            <a:pPr marL="1409700" lvl="1" indent="-582613" eaLnBrk="1" hangingPunct="1">
              <a:spcBef>
                <a:spcPct val="0"/>
              </a:spcBef>
            </a:pPr>
            <a:r>
              <a:rPr lang="en-US" altLang="zh-CN" dirty="0"/>
              <a:t>Move bone coordinate systems</a:t>
            </a:r>
          </a:p>
          <a:p>
            <a:pPr marL="754063" indent="-584200" eaLnBrk="1" hangingPunct="1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Skeleton motion</a:t>
            </a:r>
          </a:p>
          <a:p>
            <a:pPr marL="1409700" lvl="1" indent="-582613" eaLnBrk="1" hangingPunct="1">
              <a:spcBef>
                <a:spcPct val="0"/>
              </a:spcBef>
            </a:pPr>
            <a:r>
              <a:rPr lang="en-US" altLang="zh-CN" dirty="0"/>
              <a:t>Parameterized by the joint angles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00CC1F3E-CE07-4A14-855A-EA5149434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243388"/>
            <a:ext cx="5654675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7A70C32-AF07-429E-85CA-42631F0B0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zh-CN" altLang="en-US"/>
              <a:t>一、</a:t>
            </a:r>
            <a:r>
              <a:rPr lang="en-US" altLang="zh-CN"/>
              <a:t>Character Animation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227FCFA-E176-4B24-B4EA-CE65780B90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171575"/>
            <a:ext cx="8550275" cy="26622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 dirty="0">
                <a:solidFill>
                  <a:srgbClr val="FF0000"/>
                </a:solidFill>
              </a:rPr>
              <a:t>Skeletal motion </a:t>
            </a:r>
            <a:r>
              <a:rPr lang="en-US" altLang="zh-CN" dirty="0"/>
              <a:t>is a function of time</a:t>
            </a:r>
          </a:p>
          <a:p>
            <a:pPr marL="754063" indent="-584200" eaLnBrk="1" hangingPunct="1"/>
            <a:endParaRPr lang="en-US" altLang="zh-CN" dirty="0"/>
          </a:p>
          <a:p>
            <a:pPr marL="754063" indent="-584200" eaLnBrk="1" hangingPunct="1"/>
            <a:endParaRPr lang="en-US" altLang="zh-CN" dirty="0"/>
          </a:p>
          <a:p>
            <a:pPr marL="754063" indent="-584200" eaLnBrk="1" hangingPunct="1"/>
            <a:r>
              <a:rPr lang="en-US" altLang="zh-CN" dirty="0"/>
              <a:t>Representing this function</a:t>
            </a:r>
          </a:p>
        </p:txBody>
      </p:sp>
      <p:pic>
        <p:nvPicPr>
          <p:cNvPr id="19460" name="Picture 4" descr="txp_fig">
            <a:extLst>
              <a:ext uri="{FF2B5EF4-FFF2-40B4-BE49-F238E27FC236}">
                <a16:creationId xmlns:a16="http://schemas.microsoft.com/office/drawing/2014/main" id="{AC54C321-AC15-429F-A3B4-BCFC39D51D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1885950"/>
            <a:ext cx="2239962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FD762E2-3B9D-4FF4-8113-D3DF792EE6C1}"/>
              </a:ext>
            </a:extLst>
          </p:cNvPr>
          <p:cNvGrpSpPr/>
          <p:nvPr/>
        </p:nvGrpSpPr>
        <p:grpSpPr>
          <a:xfrm>
            <a:off x="100013" y="4171950"/>
            <a:ext cx="9626600" cy="3049588"/>
            <a:chOff x="100013" y="4171950"/>
            <a:chExt cx="9626600" cy="3049588"/>
          </a:xfrm>
        </p:grpSpPr>
        <p:grpSp>
          <p:nvGrpSpPr>
            <p:cNvPr id="19461" name="组合 66">
              <a:extLst>
                <a:ext uri="{FF2B5EF4-FFF2-40B4-BE49-F238E27FC236}">
                  <a16:creationId xmlns:a16="http://schemas.microsoft.com/office/drawing/2014/main" id="{6A67C19D-E330-480C-89F6-3D181024CA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13" y="4171950"/>
              <a:ext cx="8191500" cy="3049588"/>
              <a:chOff x="99978" y="4171952"/>
              <a:chExt cx="8191500" cy="3049588"/>
            </a:xfrm>
          </p:grpSpPr>
          <p:sp>
            <p:nvSpPr>
              <p:cNvPr id="19463" name="Line 5">
                <a:extLst>
                  <a:ext uri="{FF2B5EF4-FFF2-40B4-BE49-F238E27FC236}">
                    <a16:creationId xmlns:a16="http://schemas.microsoft.com/office/drawing/2014/main" id="{46064014-86A4-4814-9101-565C43D9C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516" y="6967540"/>
                <a:ext cx="73660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64" name="Line 6">
                <a:extLst>
                  <a:ext uri="{FF2B5EF4-FFF2-40B4-BE49-F238E27FC236}">
                    <a16:creationId xmlns:a16="http://schemas.microsoft.com/office/drawing/2014/main" id="{AA127FDB-E848-4F7D-A41F-926D4317C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6516" y="4233865"/>
                <a:ext cx="0" cy="273367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65" name="Freeform 7">
                <a:extLst>
                  <a:ext uri="{FF2B5EF4-FFF2-40B4-BE49-F238E27FC236}">
                    <a16:creationId xmlns:a16="http://schemas.microsoft.com/office/drawing/2014/main" id="{ACE734CF-EB2B-4788-8FAB-AFC944428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516" y="4252915"/>
                <a:ext cx="7426325" cy="2582862"/>
              </a:xfrm>
              <a:custGeom>
                <a:avLst/>
                <a:gdLst>
                  <a:gd name="T0" fmla="*/ 0 w 6048"/>
                  <a:gd name="T1" fmla="*/ 2147483647 h 2040"/>
                  <a:gd name="T2" fmla="*/ 2147483647 w 6048"/>
                  <a:gd name="T3" fmla="*/ 2147483647 h 2040"/>
                  <a:gd name="T4" fmla="*/ 2147483647 w 6048"/>
                  <a:gd name="T5" fmla="*/ 2147483647 h 2040"/>
                  <a:gd name="T6" fmla="*/ 2147483647 w 6048"/>
                  <a:gd name="T7" fmla="*/ 2147483647 h 2040"/>
                  <a:gd name="T8" fmla="*/ 2147483647 w 6048"/>
                  <a:gd name="T9" fmla="*/ 2147483647 h 2040"/>
                  <a:gd name="T10" fmla="*/ 2147483647 w 6048"/>
                  <a:gd name="T11" fmla="*/ 2147483647 h 2040"/>
                  <a:gd name="T12" fmla="*/ 2147483647 w 6048"/>
                  <a:gd name="T13" fmla="*/ 2147483647 h 2040"/>
                  <a:gd name="T14" fmla="*/ 2147483647 w 6048"/>
                  <a:gd name="T15" fmla="*/ 2147483647 h 2040"/>
                  <a:gd name="T16" fmla="*/ 2147483647 w 6048"/>
                  <a:gd name="T17" fmla="*/ 2147483647 h 2040"/>
                  <a:gd name="T18" fmla="*/ 2147483647 w 6048"/>
                  <a:gd name="T19" fmla="*/ 2147483647 h 2040"/>
                  <a:gd name="T20" fmla="*/ 2147483647 w 6048"/>
                  <a:gd name="T21" fmla="*/ 2147483647 h 2040"/>
                  <a:gd name="T22" fmla="*/ 2147483647 w 6048"/>
                  <a:gd name="T23" fmla="*/ 2147483647 h 204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048"/>
                  <a:gd name="T37" fmla="*/ 0 h 2040"/>
                  <a:gd name="T38" fmla="*/ 6048 w 6048"/>
                  <a:gd name="T39" fmla="*/ 2040 h 204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048" h="2040">
                    <a:moveTo>
                      <a:pt x="0" y="656"/>
                    </a:moveTo>
                    <a:cubicBezTo>
                      <a:pt x="204" y="1024"/>
                      <a:pt x="408" y="1392"/>
                      <a:pt x="528" y="1472"/>
                    </a:cubicBezTo>
                    <a:cubicBezTo>
                      <a:pt x="648" y="1552"/>
                      <a:pt x="648" y="1152"/>
                      <a:pt x="720" y="1136"/>
                    </a:cubicBezTo>
                    <a:cubicBezTo>
                      <a:pt x="792" y="1120"/>
                      <a:pt x="808" y="1392"/>
                      <a:pt x="960" y="1376"/>
                    </a:cubicBezTo>
                    <a:cubicBezTo>
                      <a:pt x="1112" y="1360"/>
                      <a:pt x="1408" y="1000"/>
                      <a:pt x="1632" y="1040"/>
                    </a:cubicBezTo>
                    <a:cubicBezTo>
                      <a:pt x="1856" y="1080"/>
                      <a:pt x="2136" y="1760"/>
                      <a:pt x="2304" y="1616"/>
                    </a:cubicBezTo>
                    <a:cubicBezTo>
                      <a:pt x="2472" y="1472"/>
                      <a:pt x="2392" y="352"/>
                      <a:pt x="2640" y="176"/>
                    </a:cubicBezTo>
                    <a:cubicBezTo>
                      <a:pt x="2888" y="0"/>
                      <a:pt x="3488" y="264"/>
                      <a:pt x="3792" y="560"/>
                    </a:cubicBezTo>
                    <a:cubicBezTo>
                      <a:pt x="4096" y="856"/>
                      <a:pt x="4208" y="1864"/>
                      <a:pt x="4464" y="1952"/>
                    </a:cubicBezTo>
                    <a:cubicBezTo>
                      <a:pt x="4720" y="2040"/>
                      <a:pt x="5128" y="1168"/>
                      <a:pt x="5328" y="1088"/>
                    </a:cubicBezTo>
                    <a:cubicBezTo>
                      <a:pt x="5528" y="1008"/>
                      <a:pt x="5544" y="1440"/>
                      <a:pt x="5664" y="1472"/>
                    </a:cubicBezTo>
                    <a:cubicBezTo>
                      <a:pt x="5784" y="1504"/>
                      <a:pt x="5904" y="1320"/>
                      <a:pt x="6048" y="1280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01882" tIns="50941" rIns="101882" bIns="5094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466" name="Text Box 8">
                <a:extLst>
                  <a:ext uri="{FF2B5EF4-FFF2-40B4-BE49-F238E27FC236}">
                    <a16:creationId xmlns:a16="http://schemas.microsoft.com/office/drawing/2014/main" id="{BCE303BD-7961-4E15-8F65-BA6811BA386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467566" y="6662740"/>
                <a:ext cx="823912" cy="55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1633" tIns="35817" rIns="71633" bIns="35817">
                <a:spAutoFit/>
              </a:bodyPr>
              <a:lstStyle>
                <a:lvl1pPr defTabSz="715963" eaLnBrk="0" hangingPunct="0">
                  <a:tabLst>
                    <a:tab pos="9937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715963" eaLnBrk="0" hangingPunct="0">
                  <a:tabLst>
                    <a:tab pos="9937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715963" eaLnBrk="0" hangingPunct="0">
                  <a:tabLst>
                    <a:tab pos="9937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715963" eaLnBrk="0" hangingPunct="0">
                  <a:tabLst>
                    <a:tab pos="9937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715963" eaLnBrk="0" hangingPunct="0">
                  <a:tabLst>
                    <a:tab pos="9937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7159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937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7159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937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7159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937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7159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937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100" i="1">
                    <a:solidFill>
                      <a:srgbClr val="000000"/>
                    </a:solidFill>
                  </a:rPr>
                  <a:t>t</a:t>
                </a:r>
              </a:p>
            </p:txBody>
          </p:sp>
          <p:pic>
            <p:nvPicPr>
              <p:cNvPr id="19467" name="Picture 9" descr="txp_fig">
                <a:extLst>
                  <a:ext uri="{FF2B5EF4-FFF2-40B4-BE49-F238E27FC236}">
                    <a16:creationId xmlns:a16="http://schemas.microsoft.com/office/drawing/2014/main" id="{0E7AFEF9-CE18-41DF-9B10-D99108517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78" y="4171952"/>
                <a:ext cx="152400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468" name="Line 10">
                <a:extLst>
                  <a:ext uri="{FF2B5EF4-FFF2-40B4-BE49-F238E27FC236}">
                    <a16:creationId xmlns:a16="http://schemas.microsoft.com/office/drawing/2014/main" id="{780FA0DE-D59D-4019-9A68-33E25A7820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1466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69" name="Line 11">
                <a:extLst>
                  <a:ext uri="{FF2B5EF4-FFF2-40B4-BE49-F238E27FC236}">
                    <a16:creationId xmlns:a16="http://schemas.microsoft.com/office/drawing/2014/main" id="{795F1B9D-8D5D-4510-A5FE-D11996CD2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8003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0" name="Line 12">
                <a:extLst>
                  <a:ext uri="{FF2B5EF4-FFF2-40B4-BE49-F238E27FC236}">
                    <a16:creationId xmlns:a16="http://schemas.microsoft.com/office/drawing/2014/main" id="{EB00B726-1F13-43F1-8376-A765DD02B4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2953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1" name="Line 13">
                <a:extLst>
                  <a:ext uri="{FF2B5EF4-FFF2-40B4-BE49-F238E27FC236}">
                    <a16:creationId xmlns:a16="http://schemas.microsoft.com/office/drawing/2014/main" id="{60CCEAC4-7DAA-4EE2-83D8-25256D987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9491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2" name="Line 14">
                <a:extLst>
                  <a:ext uri="{FF2B5EF4-FFF2-40B4-BE49-F238E27FC236}">
                    <a16:creationId xmlns:a16="http://schemas.microsoft.com/office/drawing/2014/main" id="{B7E76D21-08B9-4AD4-8CFB-CE71FBF54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4441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3" name="Line 15">
                <a:extLst>
                  <a:ext uri="{FF2B5EF4-FFF2-40B4-BE49-F238E27FC236}">
                    <a16:creationId xmlns:a16="http://schemas.microsoft.com/office/drawing/2014/main" id="{15269288-4BF2-4DEC-A45D-7353643AB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978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4" name="Line 16">
                <a:extLst>
                  <a:ext uri="{FF2B5EF4-FFF2-40B4-BE49-F238E27FC236}">
                    <a16:creationId xmlns:a16="http://schemas.microsoft.com/office/drawing/2014/main" id="{B5FB3D66-94E0-4DB7-A13A-A1CF4188EA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5928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5" name="Line 17">
                <a:extLst>
                  <a:ext uri="{FF2B5EF4-FFF2-40B4-BE49-F238E27FC236}">
                    <a16:creationId xmlns:a16="http://schemas.microsoft.com/office/drawing/2014/main" id="{FBA8E9B1-DC7D-48A1-B8F1-995151325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466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6" name="Line 18">
                <a:extLst>
                  <a:ext uri="{FF2B5EF4-FFF2-40B4-BE49-F238E27FC236}">
                    <a16:creationId xmlns:a16="http://schemas.microsoft.com/office/drawing/2014/main" id="{110076FD-92DD-4263-8B9D-682726602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7416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7" name="Line 19">
                <a:extLst>
                  <a:ext uri="{FF2B5EF4-FFF2-40B4-BE49-F238E27FC236}">
                    <a16:creationId xmlns:a16="http://schemas.microsoft.com/office/drawing/2014/main" id="{498ED00E-BA20-4985-8C9C-E5301D0727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3953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8" name="Line 20">
                <a:extLst>
                  <a:ext uri="{FF2B5EF4-FFF2-40B4-BE49-F238E27FC236}">
                    <a16:creationId xmlns:a16="http://schemas.microsoft.com/office/drawing/2014/main" id="{B447460B-7730-4256-AB9E-7D75CC2A8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03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79" name="Line 21">
                <a:extLst>
                  <a:ext uri="{FF2B5EF4-FFF2-40B4-BE49-F238E27FC236}">
                    <a16:creationId xmlns:a16="http://schemas.microsoft.com/office/drawing/2014/main" id="{337B57C2-D7A8-4235-97EE-E633B3210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5441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0" name="Line 22">
                <a:extLst>
                  <a:ext uri="{FF2B5EF4-FFF2-40B4-BE49-F238E27FC236}">
                    <a16:creationId xmlns:a16="http://schemas.microsoft.com/office/drawing/2014/main" id="{24B8554A-BF25-4D5A-8E73-849D0675F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0391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1" name="Line 23">
                <a:extLst>
                  <a:ext uri="{FF2B5EF4-FFF2-40B4-BE49-F238E27FC236}">
                    <a16:creationId xmlns:a16="http://schemas.microsoft.com/office/drawing/2014/main" id="{77D9D668-E7B9-4E22-A5C3-FD6F5949D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6928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2" name="Line 24">
                <a:extLst>
                  <a:ext uri="{FF2B5EF4-FFF2-40B4-BE49-F238E27FC236}">
                    <a16:creationId xmlns:a16="http://schemas.microsoft.com/office/drawing/2014/main" id="{FFC8435E-8F2C-4C02-A369-5286366A0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1878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3" name="Line 25">
                <a:extLst>
                  <a:ext uri="{FF2B5EF4-FFF2-40B4-BE49-F238E27FC236}">
                    <a16:creationId xmlns:a16="http://schemas.microsoft.com/office/drawing/2014/main" id="{BB330624-CC0D-4F16-80BE-C83AF69409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416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4" name="Line 26">
                <a:extLst>
                  <a:ext uri="{FF2B5EF4-FFF2-40B4-BE49-F238E27FC236}">
                    <a16:creationId xmlns:a16="http://schemas.microsoft.com/office/drawing/2014/main" id="{F8BA4F9F-6C5A-49A2-886C-1F71352A4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3366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5" name="Line 27">
                <a:extLst>
                  <a:ext uri="{FF2B5EF4-FFF2-40B4-BE49-F238E27FC236}">
                    <a16:creationId xmlns:a16="http://schemas.microsoft.com/office/drawing/2014/main" id="{4B574C20-2681-4EBE-9222-35D5432C75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9903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6" name="Line 28">
                <a:extLst>
                  <a:ext uri="{FF2B5EF4-FFF2-40B4-BE49-F238E27FC236}">
                    <a16:creationId xmlns:a16="http://schemas.microsoft.com/office/drawing/2014/main" id="{5762D69C-89EB-42CC-8FB8-855B840F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4853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7" name="Line 29">
                <a:extLst>
                  <a:ext uri="{FF2B5EF4-FFF2-40B4-BE49-F238E27FC236}">
                    <a16:creationId xmlns:a16="http://schemas.microsoft.com/office/drawing/2014/main" id="{B0074A51-5363-439E-AE7E-22056C302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1391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8" name="Line 30">
                <a:extLst>
                  <a:ext uri="{FF2B5EF4-FFF2-40B4-BE49-F238E27FC236}">
                    <a16:creationId xmlns:a16="http://schemas.microsoft.com/office/drawing/2014/main" id="{8D0CC050-A748-44AC-91B9-E2C01EE5F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6341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89" name="Line 31">
                <a:extLst>
                  <a:ext uri="{FF2B5EF4-FFF2-40B4-BE49-F238E27FC236}">
                    <a16:creationId xmlns:a16="http://schemas.microsoft.com/office/drawing/2014/main" id="{1E77EB23-DD90-49AC-8EC5-E4ECC1D49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2878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90" name="Line 32">
                <a:extLst>
                  <a:ext uri="{FF2B5EF4-FFF2-40B4-BE49-F238E27FC236}">
                    <a16:creationId xmlns:a16="http://schemas.microsoft.com/office/drawing/2014/main" id="{DB3CA82B-9264-411D-88E4-633D76AC1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7828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91" name="Line 33">
                <a:extLst>
                  <a:ext uri="{FF2B5EF4-FFF2-40B4-BE49-F238E27FC236}">
                    <a16:creationId xmlns:a16="http://schemas.microsoft.com/office/drawing/2014/main" id="{F02263F3-0B8A-4356-9F54-5EB48022A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94366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92" name="Line 34">
                <a:extLst>
                  <a:ext uri="{FF2B5EF4-FFF2-40B4-BE49-F238E27FC236}">
                    <a16:creationId xmlns:a16="http://schemas.microsoft.com/office/drawing/2014/main" id="{1B5A6BEC-B9A3-4E7A-A250-F7760F08A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8053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93" name="Line 35">
                <a:extLst>
                  <a:ext uri="{FF2B5EF4-FFF2-40B4-BE49-F238E27FC236}">
                    <a16:creationId xmlns:a16="http://schemas.microsoft.com/office/drawing/2014/main" id="{89700A94-4F3B-4462-AE4A-5FC9B20CC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4591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94" name="Line 36">
                <a:extLst>
                  <a:ext uri="{FF2B5EF4-FFF2-40B4-BE49-F238E27FC236}">
                    <a16:creationId xmlns:a16="http://schemas.microsoft.com/office/drawing/2014/main" id="{ABE56824-A951-4DE9-811F-9B03B256B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9541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95" name="Line 37">
                <a:extLst>
                  <a:ext uri="{FF2B5EF4-FFF2-40B4-BE49-F238E27FC236}">
                    <a16:creationId xmlns:a16="http://schemas.microsoft.com/office/drawing/2014/main" id="{D229F154-03FF-4BC8-9B64-095C6B5450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96078" y="4171952"/>
                <a:ext cx="0" cy="2976563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01882" tIns="50941" rIns="101882" bIns="50941"/>
              <a:lstStyle/>
              <a:p>
                <a:endParaRPr lang="zh-CN" altLang="en-US"/>
              </a:p>
            </p:txBody>
          </p:sp>
          <p:sp>
            <p:nvSpPr>
              <p:cNvPr id="19496" name="Oval 38">
                <a:extLst>
                  <a:ext uri="{FF2B5EF4-FFF2-40B4-BE49-F238E27FC236}">
                    <a16:creationId xmlns:a16="http://schemas.microsoft.com/office/drawing/2014/main" id="{E437ECA4-B115-4432-9922-8EF4C8A3B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28" y="5448302"/>
                <a:ext cx="117475" cy="122238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497" name="Oval 39">
                <a:extLst>
                  <a:ext uri="{FF2B5EF4-FFF2-40B4-BE49-F238E27FC236}">
                    <a16:creationId xmlns:a16="http://schemas.microsoft.com/office/drawing/2014/main" id="{146DB568-A720-43DF-8C7D-059B80B98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678" y="5872165"/>
                <a:ext cx="119063" cy="12382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498" name="Oval 40">
                <a:extLst>
                  <a:ext uri="{FF2B5EF4-FFF2-40B4-BE49-F238E27FC236}">
                    <a16:creationId xmlns:a16="http://schemas.microsoft.com/office/drawing/2014/main" id="{9D2B77A8-F37C-43B1-AE07-E3E2A7312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216" y="6056315"/>
                <a:ext cx="117475" cy="12065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499" name="Oval 41">
                <a:extLst>
                  <a:ext uri="{FF2B5EF4-FFF2-40B4-BE49-F238E27FC236}">
                    <a16:creationId xmlns:a16="http://schemas.microsoft.com/office/drawing/2014/main" id="{EB5E3543-BF52-4CA7-AE74-9BDB80C37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9166" y="5753102"/>
                <a:ext cx="119062" cy="119063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0" name="Oval 42">
                <a:extLst>
                  <a:ext uri="{FF2B5EF4-FFF2-40B4-BE49-F238E27FC236}">
                    <a16:creationId xmlns:a16="http://schemas.microsoft.com/office/drawing/2014/main" id="{0AE7F443-63CF-4612-81E3-3BD5331C6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703" y="5934077"/>
                <a:ext cx="117475" cy="122238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1" name="Oval 43">
                <a:extLst>
                  <a:ext uri="{FF2B5EF4-FFF2-40B4-BE49-F238E27FC236}">
                    <a16:creationId xmlns:a16="http://schemas.microsoft.com/office/drawing/2014/main" id="{B3F4ED4A-223B-44F5-A32F-E864288F6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653" y="5813427"/>
                <a:ext cx="119063" cy="12065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2" name="Oval 44">
                <a:extLst>
                  <a:ext uri="{FF2B5EF4-FFF2-40B4-BE49-F238E27FC236}">
                    <a16:creationId xmlns:a16="http://schemas.microsoft.com/office/drawing/2014/main" id="{F3CAE66C-C870-47D9-A65B-B9A218947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191" y="5629277"/>
                <a:ext cx="117475" cy="12382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3" name="Oval 45">
                <a:extLst>
                  <a:ext uri="{FF2B5EF4-FFF2-40B4-BE49-F238E27FC236}">
                    <a16:creationId xmlns:a16="http://schemas.microsoft.com/office/drawing/2014/main" id="{3E346B7E-9F92-4800-B64B-47724BD8F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41" y="5510215"/>
                <a:ext cx="119062" cy="119062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4" name="Oval 46">
                <a:extLst>
                  <a:ext uri="{FF2B5EF4-FFF2-40B4-BE49-F238E27FC236}">
                    <a16:creationId xmlns:a16="http://schemas.microsoft.com/office/drawing/2014/main" id="{770AC404-3A12-43D1-A89D-B7DF7C739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8678" y="5570540"/>
                <a:ext cx="117475" cy="12065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5" name="Oval 47">
                <a:extLst>
                  <a:ext uri="{FF2B5EF4-FFF2-40B4-BE49-F238E27FC236}">
                    <a16:creationId xmlns:a16="http://schemas.microsoft.com/office/drawing/2014/main" id="{7045C151-4C6B-4E86-BF81-F5111FA64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3628" y="5813427"/>
                <a:ext cx="119063" cy="12065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6" name="Oval 48">
                <a:extLst>
                  <a:ext uri="{FF2B5EF4-FFF2-40B4-BE49-F238E27FC236}">
                    <a16:creationId xmlns:a16="http://schemas.microsoft.com/office/drawing/2014/main" id="{0B21890A-76D7-45B7-96F4-11BAB9AE5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166" y="6115052"/>
                <a:ext cx="117475" cy="12382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7" name="Oval 49">
                <a:extLst>
                  <a:ext uri="{FF2B5EF4-FFF2-40B4-BE49-F238E27FC236}">
                    <a16:creationId xmlns:a16="http://schemas.microsoft.com/office/drawing/2014/main" id="{56B3D4C3-1879-4E96-9199-73B7CBDF8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16" y="6238877"/>
                <a:ext cx="119062" cy="119063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8" name="Oval 50">
                <a:extLst>
                  <a:ext uri="{FF2B5EF4-FFF2-40B4-BE49-F238E27FC236}">
                    <a16:creationId xmlns:a16="http://schemas.microsoft.com/office/drawing/2014/main" id="{EB05B5BC-AA3C-45AD-9EED-912C08B6E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53" y="4781552"/>
                <a:ext cx="117475" cy="119063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09" name="Oval 51">
                <a:extLst>
                  <a:ext uri="{FF2B5EF4-FFF2-40B4-BE49-F238E27FC236}">
                    <a16:creationId xmlns:a16="http://schemas.microsoft.com/office/drawing/2014/main" id="{2BD4F5C3-3DEC-4169-9F57-46926345B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603" y="4414840"/>
                <a:ext cx="119063" cy="12382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0" name="Oval 52">
                <a:extLst>
                  <a:ext uri="{FF2B5EF4-FFF2-40B4-BE49-F238E27FC236}">
                    <a16:creationId xmlns:a16="http://schemas.microsoft.com/office/drawing/2014/main" id="{516671F8-5F0D-4A70-8BB4-D11EB9AD4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141" y="4356102"/>
                <a:ext cx="117475" cy="12065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1" name="Oval 53">
                <a:extLst>
                  <a:ext uri="{FF2B5EF4-FFF2-40B4-BE49-F238E27FC236}">
                    <a16:creationId xmlns:a16="http://schemas.microsoft.com/office/drawing/2014/main" id="{281988DE-4DD9-420A-A2CC-26AFFA8FE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091" y="4414840"/>
                <a:ext cx="119062" cy="12382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2" name="Oval 54">
                <a:extLst>
                  <a:ext uri="{FF2B5EF4-FFF2-40B4-BE49-F238E27FC236}">
                    <a16:creationId xmlns:a16="http://schemas.microsoft.com/office/drawing/2014/main" id="{E1235B5C-2CE2-43A2-8D58-223300762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628" y="4476752"/>
                <a:ext cx="117475" cy="122238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3" name="Oval 55">
                <a:extLst>
                  <a:ext uri="{FF2B5EF4-FFF2-40B4-BE49-F238E27FC236}">
                    <a16:creationId xmlns:a16="http://schemas.microsoft.com/office/drawing/2014/main" id="{61171DA5-04C9-4B5D-BB9B-0459C2A5F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578" y="4598990"/>
                <a:ext cx="119063" cy="12065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4" name="Oval 56">
                <a:extLst>
                  <a:ext uri="{FF2B5EF4-FFF2-40B4-BE49-F238E27FC236}">
                    <a16:creationId xmlns:a16="http://schemas.microsoft.com/office/drawing/2014/main" id="{AB1046B0-FFEB-4B9C-B835-9156591FC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6116" y="4719640"/>
                <a:ext cx="117475" cy="122237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5" name="Oval 57">
                <a:extLst>
                  <a:ext uri="{FF2B5EF4-FFF2-40B4-BE49-F238E27FC236}">
                    <a16:creationId xmlns:a16="http://schemas.microsoft.com/office/drawing/2014/main" id="{FBE766B8-6A47-4B10-84FF-AF3CF2DC8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066" y="4962527"/>
                <a:ext cx="119062" cy="122238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6" name="Oval 58">
                <a:extLst>
                  <a:ext uri="{FF2B5EF4-FFF2-40B4-BE49-F238E27FC236}">
                    <a16:creationId xmlns:a16="http://schemas.microsoft.com/office/drawing/2014/main" id="{375C09F1-CB04-40AE-98F2-214C3E04E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03" y="5448302"/>
                <a:ext cx="117475" cy="122238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7" name="Oval 59">
                <a:extLst>
                  <a:ext uri="{FF2B5EF4-FFF2-40B4-BE49-F238E27FC236}">
                    <a16:creationId xmlns:a16="http://schemas.microsoft.com/office/drawing/2014/main" id="{BCA0BCF9-3669-4880-9C60-62FF76B92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53" y="6176965"/>
                <a:ext cx="119063" cy="122237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8" name="Oval 60">
                <a:extLst>
                  <a:ext uri="{FF2B5EF4-FFF2-40B4-BE49-F238E27FC236}">
                    <a16:creationId xmlns:a16="http://schemas.microsoft.com/office/drawing/2014/main" id="{E20CCC85-8CAA-4A8A-A21B-D3167DF42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091" y="6662740"/>
                <a:ext cx="117475" cy="122237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19" name="Oval 61">
                <a:extLst>
                  <a:ext uri="{FF2B5EF4-FFF2-40B4-BE49-F238E27FC236}">
                    <a16:creationId xmlns:a16="http://schemas.microsoft.com/office/drawing/2014/main" id="{92DD970E-A72E-4680-B277-C414036D3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4041" y="6600827"/>
                <a:ext cx="119062" cy="12382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20" name="Oval 62">
                <a:extLst>
                  <a:ext uri="{FF2B5EF4-FFF2-40B4-BE49-F238E27FC236}">
                    <a16:creationId xmlns:a16="http://schemas.microsoft.com/office/drawing/2014/main" id="{1C82AC70-E331-4993-A3A2-A422FE9CF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9316" y="6299202"/>
                <a:ext cx="119062" cy="12065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21" name="Oval 63">
                <a:extLst>
                  <a:ext uri="{FF2B5EF4-FFF2-40B4-BE49-F238E27FC236}">
                    <a16:creationId xmlns:a16="http://schemas.microsoft.com/office/drawing/2014/main" id="{83A49678-6AF3-4AA3-B38B-D46F423CB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3" y="5995990"/>
                <a:ext cx="117475" cy="119062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22" name="Oval 64">
                <a:extLst>
                  <a:ext uri="{FF2B5EF4-FFF2-40B4-BE49-F238E27FC236}">
                    <a16:creationId xmlns:a16="http://schemas.microsoft.com/office/drawing/2014/main" id="{9FC3C1CD-23FF-47B1-AE8E-8BA8AB9F3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0803" y="5691190"/>
                <a:ext cx="119063" cy="122237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23" name="Oval 65">
                <a:extLst>
                  <a:ext uri="{FF2B5EF4-FFF2-40B4-BE49-F238E27FC236}">
                    <a16:creationId xmlns:a16="http://schemas.microsoft.com/office/drawing/2014/main" id="{7B290442-408F-499B-BE60-6EE6D98E4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41" y="5570540"/>
                <a:ext cx="117475" cy="12065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101882" tIns="50941" rIns="101882" bIns="5094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pic>
          <p:nvPicPr>
            <p:cNvPr id="19462" name="Picture 66" descr="txp_fig">
              <a:extLst>
                <a:ext uri="{FF2B5EF4-FFF2-40B4-BE49-F238E27FC236}">
                  <a16:creationId xmlns:a16="http://schemas.microsoft.com/office/drawing/2014/main" id="{6F9C6B27-75D0-45AF-A5AE-877E85682EA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450" y="4171950"/>
              <a:ext cx="1554163" cy="209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标题 7">
            <a:extLst>
              <a:ext uri="{FF2B5EF4-FFF2-40B4-BE49-F238E27FC236}">
                <a16:creationId xmlns:a16="http://schemas.microsoft.com/office/drawing/2014/main" id="{4219D01F-2E3F-4059-A494-50A3505A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二、关节结构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88EB0184-3920-4356-ACE1-FFE896F1E1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2920" y="1149896"/>
            <a:ext cx="8858312" cy="494336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47663" lvl="1" indent="-347663" eaLnBrk="1" hangingPunct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srgbClr val="FF0000"/>
                </a:solidFill>
              </a:rPr>
              <a:t>关节链</a:t>
            </a:r>
          </a:p>
          <a:p>
            <a:pPr marL="719138" lvl="4" indent="-371475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/>
              <a:t>一系列依次相连的刚体连接而成的开链</a:t>
            </a:r>
          </a:p>
          <a:p>
            <a:pPr marL="719138" lvl="4" indent="-371475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/>
              <a:t>两刚体的连接点称为</a:t>
            </a:r>
            <a:r>
              <a:rPr lang="zh-CN" altLang="en-US" sz="2400" dirty="0">
                <a:solidFill>
                  <a:srgbClr val="FF0000"/>
                </a:solidFill>
              </a:rPr>
              <a:t>关节</a:t>
            </a:r>
            <a:r>
              <a:rPr lang="en-US" altLang="zh-CN" sz="2400" dirty="0"/>
              <a:t>(joint)</a:t>
            </a:r>
            <a:endParaRPr lang="zh-CN" altLang="en-US" sz="2400" dirty="0"/>
          </a:p>
          <a:p>
            <a:pPr marL="719138" lvl="4" indent="-371475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/>
              <a:t>连接两相邻关节的刚体称为</a:t>
            </a:r>
            <a:r>
              <a:rPr lang="zh-CN" altLang="en-US" sz="2400" dirty="0">
                <a:solidFill>
                  <a:srgbClr val="FF0000"/>
                </a:solidFill>
              </a:rPr>
              <a:t>连杆</a:t>
            </a:r>
            <a:r>
              <a:rPr lang="en-US" altLang="zh-CN" sz="2400" dirty="0"/>
              <a:t>(link)</a:t>
            </a:r>
          </a:p>
          <a:p>
            <a:pPr marL="719138" lvl="4" indent="-371475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/>
              <a:t>计算机动画中将关节限制为旋转关节，相邻刚体在其连接关节处只能做相对旋转运动，不能做平移运动</a:t>
            </a:r>
          </a:p>
          <a:p>
            <a:pPr marL="347663" lvl="1" indent="-347663" eaLnBrk="1" hangingPunct="1">
              <a:lnSpc>
                <a:spcPct val="110000"/>
              </a:lnSpc>
              <a:spcBef>
                <a:spcPts val="180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srgbClr val="FF0000"/>
                </a:solidFill>
              </a:rPr>
              <a:t>基结点和末端影响器</a:t>
            </a:r>
            <a:r>
              <a:rPr lang="en-US" altLang="zh-CN" sz="3200" dirty="0"/>
              <a:t>(end effector)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 marL="719138" lvl="4" indent="-371475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/>
              <a:t>关节链的起点为基结点</a:t>
            </a:r>
          </a:p>
          <a:p>
            <a:pPr marL="719138" lvl="4" indent="-371475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/>
              <a:t>其自由末端为末端影响器 </a:t>
            </a:r>
          </a:p>
        </p:txBody>
      </p:sp>
      <p:pic>
        <p:nvPicPr>
          <p:cNvPr id="20483" name="Picture 41">
            <a:extLst>
              <a:ext uri="{FF2B5EF4-FFF2-40B4-BE49-F238E27FC236}">
                <a16:creationId xmlns:a16="http://schemas.microsoft.com/office/drawing/2014/main" id="{44BFE993-0D45-4A9E-B960-2F2950C3C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5246762"/>
            <a:ext cx="38608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标题 7">
            <a:extLst>
              <a:ext uri="{FF2B5EF4-FFF2-40B4-BE49-F238E27FC236}">
                <a16:creationId xmlns:a16="http://schemas.microsoft.com/office/drawing/2014/main" id="{E64E26A7-B6C4-4959-B7A0-FAA7165B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二、关节结构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3390E466-DBE1-432A-AE2B-9C9128660D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4664" y="1077888"/>
            <a:ext cx="8977152" cy="1597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457200" lvl="1" indent="-457200" eaLnBrk="1" hangingPunct="1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srgbClr val="FF0000"/>
                </a:solidFill>
              </a:rPr>
              <a:t>自由度</a:t>
            </a:r>
            <a:r>
              <a:rPr lang="en-US" altLang="zh-CN" sz="2800" dirty="0">
                <a:solidFill>
                  <a:srgbClr val="FF0000"/>
                </a:solidFill>
              </a:rPr>
              <a:t>DOF(</a:t>
            </a:r>
            <a:r>
              <a:rPr lang="en-US" altLang="zh-CN" sz="2800" i="1" dirty="0">
                <a:solidFill>
                  <a:srgbClr val="FF0000"/>
                </a:solidFill>
              </a:rPr>
              <a:t>degree of freedom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  <a:r>
              <a:rPr lang="zh-CN" altLang="en-US" sz="2800" dirty="0"/>
              <a:t>，</a:t>
            </a:r>
          </a:p>
          <a:p>
            <a:pPr marL="933450" lvl="4" indent="-457200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/>
              <a:t>完全确定关节链结构的状态所需的独立变量个数</a:t>
            </a:r>
          </a:p>
          <a:p>
            <a:pPr marL="933450" lvl="4" indent="-457200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/>
              <a:t>无约束刚体的自由度为</a:t>
            </a:r>
            <a:r>
              <a:rPr lang="en-US" altLang="zh-CN" sz="2400" dirty="0"/>
              <a:t>6</a:t>
            </a:r>
            <a:endParaRPr lang="zh-CN" altLang="en-US" sz="2400" dirty="0"/>
          </a:p>
        </p:txBody>
      </p:sp>
      <p:pic>
        <p:nvPicPr>
          <p:cNvPr id="21507" name="Picture 6">
            <a:extLst>
              <a:ext uri="{FF2B5EF4-FFF2-40B4-BE49-F238E27FC236}">
                <a16:creationId xmlns:a16="http://schemas.microsoft.com/office/drawing/2014/main" id="{8B8299E1-0E70-4E53-803B-875B0C472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t="6210" r="15221"/>
          <a:stretch/>
        </p:blipFill>
        <p:spPr bwMode="auto">
          <a:xfrm>
            <a:off x="6253337" y="3689356"/>
            <a:ext cx="3805064" cy="281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D37042E-1594-466A-BD4A-340899E19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731" y="3022104"/>
            <a:ext cx="5872319" cy="44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>
            <a:lvl1pPr marL="395288" indent="-395288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Ø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1pPr>
            <a:lvl2pPr marL="1001713" indent="-4064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2pPr>
            <a:lvl3pPr marL="1697038" indent="-493713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3pPr>
            <a:lvl4pPr marL="1784350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4pPr>
            <a:lvl5pPr marL="2174875" indent="-190500" algn="l" rtl="0" eaLnBrk="0" fontAlgn="base" hangingPunct="0">
              <a:lnSpc>
                <a:spcPct val="120000"/>
              </a:lnSpc>
              <a:spcBef>
                <a:spcPts val="67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1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defRPr>
            </a:lvl5pPr>
            <a:lvl6pPr marL="2684713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6pPr>
            <a:lvl7pPr marL="3194066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7pPr>
            <a:lvl8pPr marL="3703418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8pPr>
            <a:lvl9pPr marL="4212771" indent="-191007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3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 eaLnBrk="1" hangingPunct="1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3200" kern="0" dirty="0">
                <a:solidFill>
                  <a:srgbClr val="FF0000"/>
                </a:solidFill>
              </a:rPr>
              <a:t>状态空间</a:t>
            </a:r>
          </a:p>
          <a:p>
            <a:pPr marL="933450" lvl="4" indent="-457200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kern="0" dirty="0"/>
              <a:t>定义关节链结构的所有可能形态的向量空间</a:t>
            </a:r>
          </a:p>
          <a:p>
            <a:pPr marL="933450" lvl="4" indent="-457200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kern="0" dirty="0"/>
              <a:t>其中每个向量定义了关节链结构的一种形态</a:t>
            </a:r>
          </a:p>
          <a:p>
            <a:pPr marL="933450" lvl="4" indent="-457200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kern="0" dirty="0"/>
              <a:t>由一组独立的位置、朝向及关节旋转等参数确定</a:t>
            </a:r>
          </a:p>
          <a:p>
            <a:pPr marL="933450" lvl="4" indent="-457200" eaLnBrk="1" hangingPunct="1"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kern="0" dirty="0"/>
              <a:t>状态空间的维数等于关节链结构的自由度</a:t>
            </a:r>
            <a:r>
              <a:rPr lang="en-US" altLang="zh-CN" sz="2400" kern="0" dirty="0"/>
              <a:t>  </a:t>
            </a:r>
            <a:r>
              <a:rPr lang="el-GR" altLang="zh-CN" sz="2400" kern="0" dirty="0"/>
              <a:t>Θ</a:t>
            </a:r>
            <a:r>
              <a:rPr lang="en-US" altLang="zh-CN" sz="2400" kern="0" dirty="0"/>
              <a:t>=(</a:t>
            </a:r>
            <a:r>
              <a:rPr lang="en-US" altLang="zh-CN" sz="2400" i="1" kern="0" dirty="0"/>
              <a:t>x</a:t>
            </a:r>
            <a:r>
              <a:rPr lang="en-US" altLang="zh-CN" sz="2400" kern="0" dirty="0"/>
              <a:t>, </a:t>
            </a:r>
            <a:r>
              <a:rPr lang="en-US" altLang="zh-CN" sz="2400" i="1" kern="0" dirty="0"/>
              <a:t>y</a:t>
            </a:r>
            <a:r>
              <a:rPr lang="en-US" altLang="zh-CN" sz="2400" kern="0" dirty="0"/>
              <a:t>, </a:t>
            </a:r>
            <a:r>
              <a:rPr lang="en-US" altLang="zh-CN" sz="2400" i="1" kern="0" dirty="0"/>
              <a:t>z</a:t>
            </a:r>
            <a:r>
              <a:rPr lang="en-US" altLang="zh-CN" sz="2400" kern="0" dirty="0"/>
              <a:t>, </a:t>
            </a:r>
            <a:r>
              <a:rPr lang="zh-CN" altLang="zh-CN" sz="2400" kern="0" dirty="0"/>
              <a:t>θ</a:t>
            </a:r>
            <a:r>
              <a:rPr lang="en-US" altLang="zh-CN" sz="2400" kern="0" dirty="0"/>
              <a:t>, </a:t>
            </a:r>
            <a:r>
              <a:rPr lang="el-GR" altLang="zh-CN" sz="2400" i="1" kern="0" dirty="0"/>
              <a:t>φ</a:t>
            </a:r>
            <a:r>
              <a:rPr lang="en-US" altLang="zh-CN" sz="2400" kern="0" dirty="0"/>
              <a:t>, </a:t>
            </a:r>
            <a:r>
              <a:rPr lang="el-GR" altLang="zh-CN" sz="2400" i="1" kern="0" dirty="0"/>
              <a:t>ψ</a:t>
            </a:r>
            <a:r>
              <a:rPr lang="en-US" altLang="zh-CN" sz="2400" kern="0" dirty="0"/>
              <a:t>) </a:t>
            </a:r>
            <a:endParaRPr lang="el-GR" altLang="zh-CN" sz="24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uiExpand="1" build="p" bldLvl="2"/>
      <p:bldP spid="5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2">
            <a:extLst>
              <a:ext uri="{FF2B5EF4-FFF2-40B4-BE49-F238E27FC236}">
                <a16:creationId xmlns:a16="http://schemas.microsoft.com/office/drawing/2014/main" id="{94AF1092-1C39-49A3-98FD-6CE36B789F8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742950" y="957263"/>
            <a:ext cx="8858250" cy="11827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dirty="0"/>
              <a:t>关节的类型：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不同自由度的关节结构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6538058-3AF8-47A7-BB67-2F120B9CE4E5}"/>
              </a:ext>
            </a:extLst>
          </p:cNvPr>
          <p:cNvGrpSpPr/>
          <p:nvPr/>
        </p:nvGrpSpPr>
        <p:grpSpPr>
          <a:xfrm>
            <a:off x="814388" y="2086000"/>
            <a:ext cx="8566150" cy="5137150"/>
            <a:chOff x="814388" y="2165350"/>
            <a:chExt cx="8566150" cy="5137150"/>
          </a:xfrm>
        </p:grpSpPr>
        <p:pic>
          <p:nvPicPr>
            <p:cNvPr id="22531" name="Picture 4">
              <a:extLst>
                <a:ext uri="{FF2B5EF4-FFF2-40B4-BE49-F238E27FC236}">
                  <a16:creationId xmlns:a16="http://schemas.microsoft.com/office/drawing/2014/main" id="{EC47BA86-26E1-41D5-AA50-489BFF63F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438" y="2165350"/>
              <a:ext cx="6481762" cy="513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2" name="TextBox 7">
              <a:extLst>
                <a:ext uri="{FF2B5EF4-FFF2-40B4-BE49-F238E27FC236}">
                  <a16:creationId xmlns:a16="http://schemas.microsoft.com/office/drawing/2014/main" id="{7F929DC5-A189-40D0-8B22-00B1F95DF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1013" y="3243263"/>
              <a:ext cx="125095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DOF</a:t>
              </a:r>
              <a:endPara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33" name="TextBox 8">
              <a:extLst>
                <a:ext uri="{FF2B5EF4-FFF2-40B4-BE49-F238E27FC236}">
                  <a16:creationId xmlns:a16="http://schemas.microsoft.com/office/drawing/2014/main" id="{D99525FF-0BF8-462E-9A1C-C8508FAB8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32763" y="6184900"/>
              <a:ext cx="1247775" cy="53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 DOF</a:t>
              </a:r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34" name="TextBox 9">
              <a:extLst>
                <a:ext uri="{FF2B5EF4-FFF2-40B4-BE49-F238E27FC236}">
                  <a16:creationId xmlns:a16="http://schemas.microsoft.com/office/drawing/2014/main" id="{12A2FB1A-9A66-4877-9AA8-AF8D3D530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388" y="6029325"/>
              <a:ext cx="125095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DOF</a:t>
              </a:r>
              <a:endPara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535" name="标题 7">
            <a:extLst>
              <a:ext uri="{FF2B5EF4-FFF2-40B4-BE49-F238E27FC236}">
                <a16:creationId xmlns:a16="http://schemas.microsoft.com/office/drawing/2014/main" id="{D7D221B7-2B02-403B-A510-1F896113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二、关节结构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2D3815C-7330-4C66-A08B-1D6D5FDE80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06363"/>
            <a:ext cx="8570912" cy="779462"/>
          </a:xfrm>
        </p:spPr>
        <p:txBody>
          <a:bodyPr/>
          <a:lstStyle/>
          <a:p>
            <a:pPr eaLnBrk="1" hangingPunct="1"/>
            <a:r>
              <a:rPr lang="zh-CN" altLang="en-US" sz="4400"/>
              <a:t>三、</a:t>
            </a:r>
            <a:r>
              <a:rPr lang="en-US" altLang="zh-CN" sz="4400"/>
              <a:t>Human model</a:t>
            </a:r>
          </a:p>
        </p:txBody>
      </p:sp>
      <p:pic>
        <p:nvPicPr>
          <p:cNvPr id="23555" name="Picture 43" descr="poser41">
            <a:extLst>
              <a:ext uri="{FF2B5EF4-FFF2-40B4-BE49-F238E27FC236}">
                <a16:creationId xmlns:a16="http://schemas.microsoft.com/office/drawing/2014/main" id="{85CBADA8-447C-4C47-85B5-F18700AE5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957263"/>
            <a:ext cx="6559550" cy="63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7">
            <a:extLst>
              <a:ext uri="{FF2B5EF4-FFF2-40B4-BE49-F238E27FC236}">
                <a16:creationId xmlns:a16="http://schemas.microsoft.com/office/drawing/2014/main" id="{205AA1EB-C9D9-4BC9-A82F-AFA625FF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74942B9-F0AA-4BF9-9004-BA27D5EC95FC}"/>
              </a:ext>
            </a:extLst>
          </p:cNvPr>
          <p:cNvSpPr txBox="1">
            <a:spLocks noChangeArrowheads="1"/>
          </p:cNvSpPr>
          <p:nvPr/>
        </p:nvSpPr>
        <p:spPr>
          <a:xfrm>
            <a:off x="1284288" y="1509713"/>
            <a:ext cx="4816475" cy="414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Keyframe</a:t>
            </a:r>
            <a:endParaRPr lang="en-US" altLang="en-US" sz="3200" b="1" kern="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Skeletal Animation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capture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Editing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Times New Roman"/>
              </a:rPr>
              <a:t>Summary</a:t>
            </a:r>
            <a:endParaRPr lang="zh-CN" altLang="en-US" sz="3200" b="1" dirty="0">
              <a:solidFill>
                <a:srgbClr val="333333"/>
              </a:solidFill>
              <a:latin typeface="Times New Roman"/>
            </a:endParaRPr>
          </a:p>
        </p:txBody>
      </p:sp>
      <p:pic>
        <p:nvPicPr>
          <p:cNvPr id="8196" name="Picture 9">
            <a:extLst>
              <a:ext uri="{FF2B5EF4-FFF2-40B4-BE49-F238E27FC236}">
                <a16:creationId xmlns:a16="http://schemas.microsoft.com/office/drawing/2014/main" id="{AC0AF4E9-2467-4BAE-A156-55CBFAEC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7"/>
          <a:stretch>
            <a:fillRect/>
          </a:stretch>
        </p:blipFill>
        <p:spPr bwMode="auto">
          <a:xfrm>
            <a:off x="6243638" y="1814513"/>
            <a:ext cx="26066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7" name="Picture 3">
            <a:extLst>
              <a:ext uri="{FF2B5EF4-FFF2-40B4-BE49-F238E27FC236}">
                <a16:creationId xmlns:a16="http://schemas.microsoft.com/office/drawing/2014/main" id="{F598B081-CC05-49B1-A4F9-843718CE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9394" r="6062"/>
          <a:stretch>
            <a:fillRect/>
          </a:stretch>
        </p:blipFill>
        <p:spPr bwMode="auto">
          <a:xfrm>
            <a:off x="6600825" y="2205038"/>
            <a:ext cx="3143250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  <p:sp>
        <p:nvSpPr>
          <p:cNvPr id="25603" name="Rectangle 4">
            <a:extLst>
              <a:ext uri="{FF2B5EF4-FFF2-40B4-BE49-F238E27FC236}">
                <a16:creationId xmlns:a16="http://schemas.microsoft.com/office/drawing/2014/main" id="{B8D70250-A959-44E5-8865-4F5F56C7D9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100138"/>
            <a:ext cx="8550275" cy="3986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 dirty="0"/>
              <a:t>Articulated skeleton</a:t>
            </a:r>
          </a:p>
          <a:p>
            <a:pPr marL="1409700" lvl="1" indent="-582613" eaLnBrk="1" hangingPunct="1"/>
            <a:r>
              <a:rPr lang="en-US" altLang="zh-CN" dirty="0"/>
              <a:t>Topology (what's connected to what)</a:t>
            </a:r>
          </a:p>
          <a:p>
            <a:pPr marL="1409700" lvl="1" indent="-582613" eaLnBrk="1" hangingPunct="1"/>
            <a:r>
              <a:rPr lang="en-US" altLang="zh-CN" dirty="0"/>
              <a:t>Geometric relations from joints</a:t>
            </a:r>
          </a:p>
          <a:p>
            <a:pPr marL="1409700" lvl="1" indent="-582613" eaLnBrk="1" hangingPunct="1"/>
            <a:r>
              <a:rPr lang="en-US" altLang="zh-CN" dirty="0"/>
              <a:t>Independent of display geometry</a:t>
            </a:r>
          </a:p>
          <a:p>
            <a:pPr marL="1409700" lvl="1" indent="-582613" eaLnBrk="1" hangingPunct="1"/>
            <a:r>
              <a:rPr lang="en-US" altLang="zh-CN" dirty="0"/>
              <a:t>Tree structure</a:t>
            </a:r>
          </a:p>
          <a:p>
            <a:pPr marL="2122488" lvl="2" indent="-584200" eaLnBrk="1" hangingPunct="1"/>
            <a:r>
              <a:rPr lang="en-US" altLang="zh-CN" dirty="0"/>
              <a:t>Loop joints break </a:t>
            </a:r>
            <a:r>
              <a:rPr lang="en-US" altLang="zh-CN" dirty="0">
                <a:latin typeface="Gill Sans"/>
              </a:rPr>
              <a:t>“</a:t>
            </a:r>
            <a:r>
              <a:rPr lang="en-US" altLang="zh-CN" dirty="0"/>
              <a:t>tree-ness</a:t>
            </a:r>
            <a:r>
              <a:rPr lang="en-US" altLang="zh-CN" dirty="0">
                <a:latin typeface="Gill Sans"/>
              </a:rPr>
              <a:t>”</a:t>
            </a:r>
            <a:endParaRPr lang="zh-CN" altLang="en-US" dirty="0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C799028-B100-4226-8FD9-C775F0869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/>
              <a:t>三、</a:t>
            </a:r>
            <a:r>
              <a:rPr lang="en-US" altLang="zh-CN" sz="4400"/>
              <a:t>Human model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>
            <a:extLst>
              <a:ext uri="{FF2B5EF4-FFF2-40B4-BE49-F238E27FC236}">
                <a16:creationId xmlns:a16="http://schemas.microsoft.com/office/drawing/2014/main" id="{E45BCC44-07C6-47AD-8871-12F7C482C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4063" y="1100138"/>
            <a:ext cx="8550275" cy="4664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/>
              <a:t>Root body</a:t>
            </a:r>
          </a:p>
          <a:p>
            <a:pPr marL="1409700" lvl="1" indent="-582613" eaLnBrk="1" hangingPunct="1"/>
            <a:r>
              <a:rPr lang="en-US" altLang="zh-CN"/>
              <a:t>Position set by </a:t>
            </a:r>
            <a:r>
              <a:rPr lang="en-US" altLang="zh-CN">
                <a:latin typeface="Gill Sans"/>
              </a:rPr>
              <a:t>“</a:t>
            </a:r>
            <a:r>
              <a:rPr lang="en-US" altLang="zh-CN"/>
              <a:t>global</a:t>
            </a:r>
            <a:r>
              <a:rPr lang="en-US" altLang="zh-CN">
                <a:latin typeface="Gill Sans"/>
              </a:rPr>
              <a:t>”</a:t>
            </a:r>
            <a:r>
              <a:rPr lang="en-US" altLang="zh-CN"/>
              <a:t> transformation</a:t>
            </a:r>
          </a:p>
          <a:p>
            <a:pPr marL="1409700" lvl="1" indent="-582613" eaLnBrk="1" hangingPunct="1"/>
            <a:r>
              <a:rPr lang="en-US" altLang="zh-CN"/>
              <a:t>Root joint</a:t>
            </a:r>
          </a:p>
          <a:p>
            <a:pPr marL="2122488" lvl="2" indent="-584200" eaLnBrk="1" hangingPunct="1"/>
            <a:r>
              <a:rPr lang="en-US" altLang="zh-CN"/>
              <a:t>Position</a:t>
            </a:r>
          </a:p>
          <a:p>
            <a:pPr marL="2122488" lvl="2" indent="-584200" eaLnBrk="1" hangingPunct="1"/>
            <a:r>
              <a:rPr lang="en-US" altLang="zh-CN"/>
              <a:t>Rotation</a:t>
            </a:r>
          </a:p>
          <a:p>
            <a:pPr marL="1409700" lvl="1" indent="-582613" eaLnBrk="1" hangingPunct="1"/>
            <a:r>
              <a:rPr lang="en-US" altLang="zh-CN"/>
              <a:t>Other bodies relative to root</a:t>
            </a:r>
          </a:p>
          <a:p>
            <a:pPr marL="1409700" lvl="1" indent="-582613" eaLnBrk="1" hangingPunct="1"/>
            <a:r>
              <a:rPr lang="en-US" altLang="zh-CN" i="1"/>
              <a:t>Inboard </a:t>
            </a:r>
            <a:r>
              <a:rPr lang="en-US" altLang="zh-CN"/>
              <a:t>toward the root</a:t>
            </a:r>
          </a:p>
          <a:p>
            <a:pPr marL="1409700" lvl="1" indent="-582613" eaLnBrk="1" hangingPunct="1"/>
            <a:r>
              <a:rPr lang="en-US" altLang="zh-CN" i="1"/>
              <a:t>Outboard</a:t>
            </a:r>
            <a:r>
              <a:rPr lang="en-US" altLang="zh-CN"/>
              <a:t> away from root</a:t>
            </a:r>
          </a:p>
          <a:p>
            <a:pPr marL="754063" indent="-584200" eaLnBrk="1" hangingPunct="1"/>
            <a:endParaRPr lang="zh-CN" altLang="en-US"/>
          </a:p>
        </p:txBody>
      </p:sp>
      <p:pic>
        <p:nvPicPr>
          <p:cNvPr id="207875" name="Picture 3">
            <a:extLst>
              <a:ext uri="{FF2B5EF4-FFF2-40B4-BE49-F238E27FC236}">
                <a16:creationId xmlns:a16="http://schemas.microsoft.com/office/drawing/2014/main" id="{6661281E-A33E-4165-B727-5A1197B0F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1575" y="2205038"/>
            <a:ext cx="3717925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  <p:sp>
        <p:nvSpPr>
          <p:cNvPr id="207876" name="Line 4">
            <a:extLst>
              <a:ext uri="{FF2B5EF4-FFF2-40B4-BE49-F238E27FC236}">
                <a16:creationId xmlns:a16="http://schemas.microsoft.com/office/drawing/2014/main" id="{FD3816B6-06F6-4F71-A8B9-2156EF5A2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7575" y="1600200"/>
            <a:ext cx="4587875" cy="2620963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6629" name="Rectangle 2">
            <a:extLst>
              <a:ext uri="{FF2B5EF4-FFF2-40B4-BE49-F238E27FC236}">
                <a16:creationId xmlns:a16="http://schemas.microsoft.com/office/drawing/2014/main" id="{5CE5F05F-BB68-4B41-B322-A2F00C6F41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/>
              <a:t>三、</a:t>
            </a:r>
            <a:r>
              <a:rPr lang="en-US" altLang="zh-CN" sz="4400"/>
              <a:t>Human model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">
            <a:extLst>
              <a:ext uri="{FF2B5EF4-FFF2-40B4-BE49-F238E27FC236}">
                <a16:creationId xmlns:a16="http://schemas.microsoft.com/office/drawing/2014/main" id="{D745EAEC-408C-4E44-A346-78DEB79E65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1457325"/>
            <a:ext cx="9232900" cy="19446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/>
              <a:t>A joint</a:t>
            </a:r>
          </a:p>
          <a:p>
            <a:pPr marL="1409700" lvl="1" indent="-582613" eaLnBrk="1" hangingPunct="1"/>
            <a:r>
              <a:rPr lang="en-US" altLang="zh-CN"/>
              <a:t>Joint's inboard body</a:t>
            </a:r>
          </a:p>
          <a:p>
            <a:pPr marL="1409700" lvl="1" indent="-582613" eaLnBrk="1" hangingPunct="1"/>
            <a:r>
              <a:rPr lang="en-US" altLang="zh-CN"/>
              <a:t>Joint's outboard body</a:t>
            </a:r>
            <a:endParaRPr lang="zh-CN" altLang="en-US"/>
          </a:p>
        </p:txBody>
      </p:sp>
      <p:pic>
        <p:nvPicPr>
          <p:cNvPr id="209923" name="Picture 3">
            <a:extLst>
              <a:ext uri="{FF2B5EF4-FFF2-40B4-BE49-F238E27FC236}">
                <a16:creationId xmlns:a16="http://schemas.microsoft.com/office/drawing/2014/main" id="{CF9DFE88-3302-4E3E-8DF5-3E0DB5E74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1575" y="2205038"/>
            <a:ext cx="3717925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  <p:sp>
        <p:nvSpPr>
          <p:cNvPr id="209924" name="Line 4">
            <a:extLst>
              <a:ext uri="{FF2B5EF4-FFF2-40B4-BE49-F238E27FC236}">
                <a16:creationId xmlns:a16="http://schemas.microsoft.com/office/drawing/2014/main" id="{533ED043-36C0-41F3-A9BC-8E2483947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7825" y="1957388"/>
            <a:ext cx="2278063" cy="3908425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09925" name="Line 5">
            <a:extLst>
              <a:ext uri="{FF2B5EF4-FFF2-40B4-BE49-F238E27FC236}">
                <a16:creationId xmlns:a16="http://schemas.microsoft.com/office/drawing/2014/main" id="{B89AF82F-C0EB-4D7F-B68C-47369376DB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4638" y="1885950"/>
            <a:ext cx="26162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09926" name="Line 6">
            <a:extLst>
              <a:ext uri="{FF2B5EF4-FFF2-40B4-BE49-F238E27FC236}">
                <a16:creationId xmlns:a16="http://schemas.microsoft.com/office/drawing/2014/main" id="{F91A9D19-348F-425B-AF88-08006A920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2833688"/>
            <a:ext cx="539750" cy="2822575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09927" name="Line 7">
            <a:extLst>
              <a:ext uri="{FF2B5EF4-FFF2-40B4-BE49-F238E27FC236}">
                <a16:creationId xmlns:a16="http://schemas.microsoft.com/office/drawing/2014/main" id="{1D97A4BF-A9C8-4950-A899-0012A2261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7888" y="2457450"/>
            <a:ext cx="1373187" cy="365125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09928" name="Line 8">
            <a:extLst>
              <a:ext uri="{FF2B5EF4-FFF2-40B4-BE49-F238E27FC236}">
                <a16:creationId xmlns:a16="http://schemas.microsoft.com/office/drawing/2014/main" id="{C2173C22-5AF5-4833-BF29-DCD31A7BB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6113" y="3462338"/>
            <a:ext cx="1779587" cy="3033712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09929" name="Line 9">
            <a:extLst>
              <a:ext uri="{FF2B5EF4-FFF2-40B4-BE49-F238E27FC236}">
                <a16:creationId xmlns:a16="http://schemas.microsoft.com/office/drawing/2014/main" id="{2F2E14C3-5DF6-471D-A1CC-F2AA587C1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3386138"/>
            <a:ext cx="709613" cy="6508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7658" name="Rectangle 2">
            <a:extLst>
              <a:ext uri="{FF2B5EF4-FFF2-40B4-BE49-F238E27FC236}">
                <a16:creationId xmlns:a16="http://schemas.microsoft.com/office/drawing/2014/main" id="{8D7418F2-BEC0-4522-AF89-57D174C316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/>
              <a:t>三、</a:t>
            </a:r>
            <a:r>
              <a:rPr lang="en-US" altLang="zh-CN" sz="4400"/>
              <a:t>Human model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1" name="Picture 3">
            <a:extLst>
              <a:ext uri="{FF2B5EF4-FFF2-40B4-BE49-F238E27FC236}">
                <a16:creationId xmlns:a16="http://schemas.microsoft.com/office/drawing/2014/main" id="{890D8CC1-24F4-4D95-8B3B-E66034BA6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1575" y="2205038"/>
            <a:ext cx="3717925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  <p:sp>
        <p:nvSpPr>
          <p:cNvPr id="211972" name="Line 4">
            <a:extLst>
              <a:ext uri="{FF2B5EF4-FFF2-40B4-BE49-F238E27FC236}">
                <a16:creationId xmlns:a16="http://schemas.microsoft.com/office/drawing/2014/main" id="{49155FD4-F5ED-4025-A585-A64DFC835E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5738" y="2093913"/>
            <a:ext cx="2493962" cy="3554412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11973" name="Line 5">
            <a:extLst>
              <a:ext uri="{FF2B5EF4-FFF2-40B4-BE49-F238E27FC236}">
                <a16:creationId xmlns:a16="http://schemas.microsoft.com/office/drawing/2014/main" id="{69695E77-6CF9-4516-A768-EAD35A309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50" y="2085975"/>
            <a:ext cx="26162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11974" name="Line 6">
            <a:extLst>
              <a:ext uri="{FF2B5EF4-FFF2-40B4-BE49-F238E27FC236}">
                <a16:creationId xmlns:a16="http://schemas.microsoft.com/office/drawing/2014/main" id="{D28E9716-884E-4948-B39A-F76B676AD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375" y="2833688"/>
            <a:ext cx="755650" cy="2366962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11975" name="Line 7">
            <a:extLst>
              <a:ext uri="{FF2B5EF4-FFF2-40B4-BE49-F238E27FC236}">
                <a16:creationId xmlns:a16="http://schemas.microsoft.com/office/drawing/2014/main" id="{DBE0F382-D46E-4ED8-8367-BD9584E0A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875" y="2822575"/>
            <a:ext cx="26162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11976" name="Line 8">
            <a:extLst>
              <a:ext uri="{FF2B5EF4-FFF2-40B4-BE49-F238E27FC236}">
                <a16:creationId xmlns:a16="http://schemas.microsoft.com/office/drawing/2014/main" id="{0CC3AA0E-C5B9-45C4-9F22-718360122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6113" y="3462338"/>
            <a:ext cx="1817687" cy="257968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11977" name="Line 9">
            <a:extLst>
              <a:ext uri="{FF2B5EF4-FFF2-40B4-BE49-F238E27FC236}">
                <a16:creationId xmlns:a16="http://schemas.microsoft.com/office/drawing/2014/main" id="{AA1E4876-9A4C-47BE-8294-720F7B6AD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0788" y="3451225"/>
            <a:ext cx="708025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8681" name="Rectangle 10">
            <a:extLst>
              <a:ext uri="{FF2B5EF4-FFF2-40B4-BE49-F238E27FC236}">
                <a16:creationId xmlns:a16="http://schemas.microsoft.com/office/drawing/2014/main" id="{3889FCF9-0396-4053-A854-879988A9A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9063" y="1608138"/>
            <a:ext cx="9410700" cy="3349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/>
              <a:t>A body</a:t>
            </a:r>
          </a:p>
          <a:p>
            <a:pPr marL="1409700" lvl="1" indent="-582613" eaLnBrk="1" hangingPunct="1"/>
            <a:r>
              <a:rPr lang="en-US" altLang="zh-CN"/>
              <a:t>Body's inboard joint</a:t>
            </a:r>
          </a:p>
          <a:p>
            <a:pPr marL="1409700" lvl="1" indent="-582613" eaLnBrk="1" hangingPunct="1"/>
            <a:r>
              <a:rPr lang="en-US" altLang="zh-CN"/>
              <a:t>Body's outboard joint</a:t>
            </a:r>
          </a:p>
          <a:p>
            <a:pPr marL="2122488" lvl="2" indent="-584200" eaLnBrk="1" hangingPunct="1"/>
            <a:r>
              <a:rPr lang="en-US" altLang="zh-CN"/>
              <a:t>May have several outboard joints</a:t>
            </a:r>
          </a:p>
          <a:p>
            <a:pPr marL="754063" indent="-584200" eaLnBrk="1" hangingPunct="1"/>
            <a:endParaRPr lang="zh-CN" altLang="en-US"/>
          </a:p>
        </p:txBody>
      </p:sp>
      <p:sp>
        <p:nvSpPr>
          <p:cNvPr id="28682" name="Rectangle 2">
            <a:extLst>
              <a:ext uri="{FF2B5EF4-FFF2-40B4-BE49-F238E27FC236}">
                <a16:creationId xmlns:a16="http://schemas.microsoft.com/office/drawing/2014/main" id="{5B4C6F6D-BDFB-49F9-A8E2-1A2732C3E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/>
              <a:t>三、</a:t>
            </a:r>
            <a:r>
              <a:rPr lang="en-US" altLang="zh-CN" sz="4400"/>
              <a:t>Human model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">
            <a:extLst>
              <a:ext uri="{FF2B5EF4-FFF2-40B4-BE49-F238E27FC236}">
                <a16:creationId xmlns:a16="http://schemas.microsoft.com/office/drawing/2014/main" id="{A39B56E7-D1D9-4019-B005-814C599910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013" y="1600200"/>
            <a:ext cx="9232900" cy="526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/>
              <a:t>A body</a:t>
            </a:r>
          </a:p>
          <a:p>
            <a:pPr marL="1409700" lvl="1" indent="-582613" eaLnBrk="1" hangingPunct="1"/>
            <a:r>
              <a:rPr lang="en-US" altLang="zh-CN"/>
              <a:t>Body's inboard joint</a:t>
            </a:r>
          </a:p>
          <a:p>
            <a:pPr marL="1409700" lvl="1" indent="-582613" eaLnBrk="1" hangingPunct="1"/>
            <a:r>
              <a:rPr lang="en-US" altLang="zh-CN"/>
              <a:t>Body's outboard joint</a:t>
            </a:r>
          </a:p>
          <a:p>
            <a:pPr marL="2122488" lvl="2" indent="-584200" eaLnBrk="1" hangingPunct="1"/>
            <a:r>
              <a:rPr lang="en-US" altLang="zh-CN"/>
              <a:t>May have several outboard joints</a:t>
            </a:r>
          </a:p>
          <a:p>
            <a:pPr marL="1409700" lvl="1" indent="-582613" eaLnBrk="1" hangingPunct="1"/>
            <a:r>
              <a:rPr lang="en-US" altLang="zh-CN"/>
              <a:t>Body's parent</a:t>
            </a:r>
          </a:p>
          <a:p>
            <a:pPr marL="1409700" lvl="1" indent="-582613" eaLnBrk="1" hangingPunct="1"/>
            <a:r>
              <a:rPr lang="en-US" altLang="zh-CN"/>
              <a:t>Body's child</a:t>
            </a:r>
          </a:p>
          <a:p>
            <a:pPr marL="2122488" lvl="2" indent="-584200" eaLnBrk="1" hangingPunct="1"/>
            <a:r>
              <a:rPr lang="en-US" altLang="zh-CN"/>
              <a:t>May have several children</a:t>
            </a:r>
          </a:p>
          <a:p>
            <a:pPr marL="754063" indent="-584200" eaLnBrk="1" hangingPunct="1"/>
            <a:endParaRPr lang="zh-CN" altLang="en-US"/>
          </a:p>
        </p:txBody>
      </p:sp>
      <p:pic>
        <p:nvPicPr>
          <p:cNvPr id="214019" name="Picture 3">
            <a:extLst>
              <a:ext uri="{FF2B5EF4-FFF2-40B4-BE49-F238E27FC236}">
                <a16:creationId xmlns:a16="http://schemas.microsoft.com/office/drawing/2014/main" id="{EEF32EB3-8C85-4F1A-8A3E-8D5A8D8B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1575" y="2205038"/>
            <a:ext cx="3717925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  <p:sp>
        <p:nvSpPr>
          <p:cNvPr id="214020" name="Line 4">
            <a:extLst>
              <a:ext uri="{FF2B5EF4-FFF2-40B4-BE49-F238E27FC236}">
                <a16:creationId xmlns:a16="http://schemas.microsoft.com/office/drawing/2014/main" id="{BD6AED95-8AEA-4CE4-AB95-08C889F73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3513" y="1957388"/>
            <a:ext cx="2516187" cy="369093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14021" name="Line 5">
            <a:extLst>
              <a:ext uri="{FF2B5EF4-FFF2-40B4-BE49-F238E27FC236}">
                <a16:creationId xmlns:a16="http://schemas.microsoft.com/office/drawing/2014/main" id="{DE967B6F-73F2-4D25-BA7C-5DB7CE8E9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1763" y="1957388"/>
            <a:ext cx="26162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14022" name="Line 6">
            <a:extLst>
              <a:ext uri="{FF2B5EF4-FFF2-40B4-BE49-F238E27FC236}">
                <a16:creationId xmlns:a16="http://schemas.microsoft.com/office/drawing/2014/main" id="{802F8B79-F319-4A9F-8355-3B14011A62C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386263" y="4503738"/>
            <a:ext cx="3502025" cy="9683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14024" name="Line 8">
            <a:extLst>
              <a:ext uri="{FF2B5EF4-FFF2-40B4-BE49-F238E27FC236}">
                <a16:creationId xmlns:a16="http://schemas.microsoft.com/office/drawing/2014/main" id="{03EB4486-5E14-457E-A9E9-95B984698D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9075" y="5243513"/>
            <a:ext cx="3298825" cy="1152525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stealth" w="med" len="med"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  <p:txBody>
          <a:bodyPr lIns="101882" tIns="50941" rIns="101882" bIns="50941"/>
          <a:lstStyle/>
          <a:p>
            <a:pPr>
              <a:defRPr/>
            </a:pPr>
            <a:endParaRPr lang="zh-CN" altLang="en-US"/>
          </a:p>
        </p:txBody>
      </p:sp>
      <p:sp>
        <p:nvSpPr>
          <p:cNvPr id="29704" name="Rectangle 2">
            <a:extLst>
              <a:ext uri="{FF2B5EF4-FFF2-40B4-BE49-F238E27FC236}">
                <a16:creationId xmlns:a16="http://schemas.microsoft.com/office/drawing/2014/main" id="{9BF684CC-8736-4361-8A28-4B0D6BD45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/>
              <a:t>三、</a:t>
            </a:r>
            <a:r>
              <a:rPr lang="en-US" altLang="zh-CN" sz="4400"/>
              <a:t>Human model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7" name="Picture 3">
            <a:extLst>
              <a:ext uri="{FF2B5EF4-FFF2-40B4-BE49-F238E27FC236}">
                <a16:creationId xmlns:a16="http://schemas.microsoft.com/office/drawing/2014/main" id="{D47B1144-9FE1-4299-8375-5105A38DF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1575" y="1385888"/>
            <a:ext cx="3717925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  <p:sp>
        <p:nvSpPr>
          <p:cNvPr id="30723" name="Rectangle 4">
            <a:extLst>
              <a:ext uri="{FF2B5EF4-FFF2-40B4-BE49-F238E27FC236}">
                <a16:creationId xmlns:a16="http://schemas.microsoft.com/office/drawing/2014/main" id="{594EEE3C-2AB8-4A73-970E-BD74F606C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4063" y="1425575"/>
            <a:ext cx="8550275" cy="4664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 dirty="0"/>
              <a:t>Interior joints</a:t>
            </a:r>
          </a:p>
          <a:p>
            <a:pPr marL="1409700" lvl="1" indent="-582613" eaLnBrk="1" hangingPunct="1"/>
            <a:r>
              <a:rPr lang="en-US" altLang="zh-CN" dirty="0"/>
              <a:t>Typically not 6 DOF joints</a:t>
            </a:r>
          </a:p>
          <a:p>
            <a:pPr marL="1409700" lvl="1" indent="-582613" eaLnBrk="1" hangingPunct="1"/>
            <a:r>
              <a:rPr lang="en-US" altLang="zh-CN" dirty="0"/>
              <a:t>Pin - rotate about one axis</a:t>
            </a:r>
          </a:p>
          <a:p>
            <a:pPr marL="1409700" lvl="1" indent="-582613" eaLnBrk="1" hangingPunct="1"/>
            <a:r>
              <a:rPr lang="en-US" altLang="zh-CN" dirty="0"/>
              <a:t>Ball - arbitrary rotation</a:t>
            </a:r>
          </a:p>
          <a:p>
            <a:pPr marL="1409700" lvl="1" indent="-582613" eaLnBrk="1" hangingPunct="1"/>
            <a:r>
              <a:rPr lang="en-US" altLang="zh-CN" dirty="0"/>
              <a:t>Prism - translation along one axis</a:t>
            </a:r>
          </a:p>
          <a:p>
            <a:pPr marL="754063" indent="-584200" eaLnBrk="1" hangingPunct="1"/>
            <a:endParaRPr lang="zh-CN" altLang="en-US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45683B38-E7C0-417D-AE3D-2609A40B0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/>
              <a:t>三、</a:t>
            </a:r>
            <a:r>
              <a:rPr lang="en-US" altLang="zh-CN" sz="4400"/>
              <a:t>Human model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Organization Chart 4">
            <a:extLst>
              <a:ext uri="{FF2B5EF4-FFF2-40B4-BE49-F238E27FC236}">
                <a16:creationId xmlns:a16="http://schemas.microsoft.com/office/drawing/2014/main" id="{2104E3B0-F036-4A64-93C2-7D985A65AC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7863" y="1719263"/>
            <a:ext cx="9051925" cy="5011737"/>
            <a:chOff x="2077" y="430"/>
            <a:chExt cx="12772" cy="7773"/>
          </a:xfrm>
        </p:grpSpPr>
        <p:cxnSp>
          <p:nvCxnSpPr>
            <p:cNvPr id="24581" name="_s204804">
              <a:extLst>
                <a:ext uri="{FF2B5EF4-FFF2-40B4-BE49-F238E27FC236}">
                  <a16:creationId xmlns:a16="http://schemas.microsoft.com/office/drawing/2014/main" id="{49A8332E-35F3-4BD0-8E03-353FDFFC0C5F}"/>
                </a:ext>
              </a:extLst>
            </p:cNvPr>
            <p:cNvCxnSpPr>
              <a:cxnSpLocks noChangeShapeType="1"/>
              <a:stCxn id="24617" idx="0"/>
              <a:endCxn id="24616" idx="2"/>
            </p:cNvCxnSpPr>
            <p:nvPr/>
          </p:nvCxnSpPr>
          <p:spPr bwMode="auto">
            <a:xfrm rot="-5400000">
              <a:off x="10900" y="7232"/>
              <a:ext cx="388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2" name="_s204805">
              <a:extLst>
                <a:ext uri="{FF2B5EF4-FFF2-40B4-BE49-F238E27FC236}">
                  <a16:creationId xmlns:a16="http://schemas.microsoft.com/office/drawing/2014/main" id="{ED84DF5A-FCEE-40A5-8E67-2C8B38C8B9BA}"/>
                </a:ext>
              </a:extLst>
            </p:cNvPr>
            <p:cNvCxnSpPr>
              <a:cxnSpLocks noChangeShapeType="1"/>
              <a:stCxn id="24616" idx="0"/>
              <a:endCxn id="24615" idx="2"/>
            </p:cNvCxnSpPr>
            <p:nvPr/>
          </p:nvCxnSpPr>
          <p:spPr bwMode="auto">
            <a:xfrm rot="-5400000">
              <a:off x="10900" y="6066"/>
              <a:ext cx="388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3" name="_s204806">
              <a:extLst>
                <a:ext uri="{FF2B5EF4-FFF2-40B4-BE49-F238E27FC236}">
                  <a16:creationId xmlns:a16="http://schemas.microsoft.com/office/drawing/2014/main" id="{D4B07B5C-71BC-4E08-828E-F3D9B2839B28}"/>
                </a:ext>
              </a:extLst>
            </p:cNvPr>
            <p:cNvCxnSpPr>
              <a:cxnSpLocks noChangeShapeType="1"/>
              <a:stCxn id="24615" idx="0"/>
              <a:endCxn id="24610" idx="2"/>
            </p:cNvCxnSpPr>
            <p:nvPr/>
          </p:nvCxnSpPr>
          <p:spPr bwMode="auto">
            <a:xfrm rot="-5400000">
              <a:off x="10900" y="4900"/>
              <a:ext cx="388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4" name="_s204807">
              <a:extLst>
                <a:ext uri="{FF2B5EF4-FFF2-40B4-BE49-F238E27FC236}">
                  <a16:creationId xmlns:a16="http://schemas.microsoft.com/office/drawing/2014/main" id="{98F6AE78-F612-4794-8616-8C202BECE886}"/>
                </a:ext>
              </a:extLst>
            </p:cNvPr>
            <p:cNvCxnSpPr>
              <a:cxnSpLocks noChangeShapeType="1"/>
              <a:stCxn id="24614" idx="0"/>
              <a:endCxn id="24613" idx="2"/>
            </p:cNvCxnSpPr>
            <p:nvPr/>
          </p:nvCxnSpPr>
          <p:spPr bwMode="auto">
            <a:xfrm rot="-5400000">
              <a:off x="5640" y="7232"/>
              <a:ext cx="388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5" name="_s204808">
              <a:extLst>
                <a:ext uri="{FF2B5EF4-FFF2-40B4-BE49-F238E27FC236}">
                  <a16:creationId xmlns:a16="http://schemas.microsoft.com/office/drawing/2014/main" id="{565311E1-60AE-461C-B0AB-BBFD9B80E6BF}"/>
                </a:ext>
              </a:extLst>
            </p:cNvPr>
            <p:cNvCxnSpPr>
              <a:cxnSpLocks noChangeShapeType="1"/>
              <a:stCxn id="24613" idx="0"/>
              <a:endCxn id="24612" idx="2"/>
            </p:cNvCxnSpPr>
            <p:nvPr/>
          </p:nvCxnSpPr>
          <p:spPr bwMode="auto">
            <a:xfrm rot="-5400000">
              <a:off x="5640" y="6066"/>
              <a:ext cx="388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6" name="_s204809">
              <a:extLst>
                <a:ext uri="{FF2B5EF4-FFF2-40B4-BE49-F238E27FC236}">
                  <a16:creationId xmlns:a16="http://schemas.microsoft.com/office/drawing/2014/main" id="{A30A60BC-D8C7-4F79-8D3B-812FF3B454C1}"/>
                </a:ext>
              </a:extLst>
            </p:cNvPr>
            <p:cNvCxnSpPr>
              <a:cxnSpLocks noChangeShapeType="1"/>
              <a:stCxn id="24612" idx="0"/>
              <a:endCxn id="24608" idx="2"/>
            </p:cNvCxnSpPr>
            <p:nvPr/>
          </p:nvCxnSpPr>
          <p:spPr bwMode="auto">
            <a:xfrm rot="-5400000">
              <a:off x="5640" y="4900"/>
              <a:ext cx="388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7" name="_s204810">
              <a:extLst>
                <a:ext uri="{FF2B5EF4-FFF2-40B4-BE49-F238E27FC236}">
                  <a16:creationId xmlns:a16="http://schemas.microsoft.com/office/drawing/2014/main" id="{DF629F88-808B-4B4B-9C7A-D514F398B954}"/>
                </a:ext>
              </a:extLst>
            </p:cNvPr>
            <p:cNvCxnSpPr>
              <a:cxnSpLocks noChangeShapeType="1"/>
              <a:stCxn id="24611" idx="0"/>
              <a:endCxn id="24609" idx="2"/>
            </p:cNvCxnSpPr>
            <p:nvPr/>
          </p:nvCxnSpPr>
          <p:spPr bwMode="auto">
            <a:xfrm rot="-5400000">
              <a:off x="8267" y="4900"/>
              <a:ext cx="390" cy="2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8" name="_s204811">
              <a:extLst>
                <a:ext uri="{FF2B5EF4-FFF2-40B4-BE49-F238E27FC236}">
                  <a16:creationId xmlns:a16="http://schemas.microsoft.com/office/drawing/2014/main" id="{5B3DDA70-6F74-4F16-8862-BAE161F94A9A}"/>
                </a:ext>
              </a:extLst>
            </p:cNvPr>
            <p:cNvCxnSpPr>
              <a:cxnSpLocks noChangeShapeType="1"/>
              <a:stCxn id="24610" idx="0"/>
              <a:endCxn id="24607" idx="2"/>
            </p:cNvCxnSpPr>
            <p:nvPr/>
          </p:nvCxnSpPr>
          <p:spPr bwMode="auto">
            <a:xfrm rot="5400000" flipH="1">
              <a:off x="9583" y="2420"/>
              <a:ext cx="389" cy="2630"/>
            </a:xfrm>
            <a:prstGeom prst="bentConnector3">
              <a:avLst>
                <a:gd name="adj1" fmla="val 50213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9" name="_s204812">
              <a:extLst>
                <a:ext uri="{FF2B5EF4-FFF2-40B4-BE49-F238E27FC236}">
                  <a16:creationId xmlns:a16="http://schemas.microsoft.com/office/drawing/2014/main" id="{F0DC9001-260C-468A-A6DC-1827F04FC3CE}"/>
                </a:ext>
              </a:extLst>
            </p:cNvPr>
            <p:cNvCxnSpPr>
              <a:cxnSpLocks noChangeShapeType="1"/>
              <a:stCxn id="24609" idx="0"/>
              <a:endCxn id="24607" idx="2"/>
            </p:cNvCxnSpPr>
            <p:nvPr/>
          </p:nvCxnSpPr>
          <p:spPr bwMode="auto">
            <a:xfrm rot="-5400000">
              <a:off x="8268" y="3734"/>
              <a:ext cx="391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0" name="_s204813">
              <a:extLst>
                <a:ext uri="{FF2B5EF4-FFF2-40B4-BE49-F238E27FC236}">
                  <a16:creationId xmlns:a16="http://schemas.microsoft.com/office/drawing/2014/main" id="{C655994E-244C-4DCF-A23F-1CED7805EE94}"/>
                </a:ext>
              </a:extLst>
            </p:cNvPr>
            <p:cNvCxnSpPr>
              <a:cxnSpLocks noChangeShapeType="1"/>
              <a:stCxn id="24608" idx="0"/>
              <a:endCxn id="24607" idx="2"/>
            </p:cNvCxnSpPr>
            <p:nvPr/>
          </p:nvCxnSpPr>
          <p:spPr bwMode="auto">
            <a:xfrm rot="-5400000">
              <a:off x="6953" y="2420"/>
              <a:ext cx="389" cy="2630"/>
            </a:xfrm>
            <a:prstGeom prst="bentConnector3">
              <a:avLst>
                <a:gd name="adj1" fmla="val 50213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1" name="_s204814">
              <a:extLst>
                <a:ext uri="{FF2B5EF4-FFF2-40B4-BE49-F238E27FC236}">
                  <a16:creationId xmlns:a16="http://schemas.microsoft.com/office/drawing/2014/main" id="{6293F833-5FD1-4712-9688-D53D35B68A6A}"/>
                </a:ext>
              </a:extLst>
            </p:cNvPr>
            <p:cNvCxnSpPr>
              <a:cxnSpLocks noChangeShapeType="1"/>
              <a:stCxn id="24607" idx="0"/>
              <a:endCxn id="24601" idx="2"/>
            </p:cNvCxnSpPr>
            <p:nvPr/>
          </p:nvCxnSpPr>
          <p:spPr bwMode="auto">
            <a:xfrm rot="-5400000">
              <a:off x="8269" y="2569"/>
              <a:ext cx="389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2" name="_s204815">
              <a:extLst>
                <a:ext uri="{FF2B5EF4-FFF2-40B4-BE49-F238E27FC236}">
                  <a16:creationId xmlns:a16="http://schemas.microsoft.com/office/drawing/2014/main" id="{A1BE6646-3B13-4AD0-8B3F-09A183315C0D}"/>
                </a:ext>
              </a:extLst>
            </p:cNvPr>
            <p:cNvCxnSpPr>
              <a:cxnSpLocks noChangeShapeType="1"/>
              <a:stCxn id="24606" idx="0"/>
              <a:endCxn id="24605" idx="2"/>
            </p:cNvCxnSpPr>
            <p:nvPr/>
          </p:nvCxnSpPr>
          <p:spPr bwMode="auto">
            <a:xfrm rot="-5400000">
              <a:off x="13528" y="3734"/>
              <a:ext cx="391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3" name="_s204816">
              <a:extLst>
                <a:ext uri="{FF2B5EF4-FFF2-40B4-BE49-F238E27FC236}">
                  <a16:creationId xmlns:a16="http://schemas.microsoft.com/office/drawing/2014/main" id="{00040F76-450E-4CD8-94D9-05B7008749BE}"/>
                </a:ext>
              </a:extLst>
            </p:cNvPr>
            <p:cNvCxnSpPr>
              <a:cxnSpLocks noChangeShapeType="1"/>
              <a:stCxn id="24605" idx="0"/>
              <a:endCxn id="24602" idx="2"/>
            </p:cNvCxnSpPr>
            <p:nvPr/>
          </p:nvCxnSpPr>
          <p:spPr bwMode="auto">
            <a:xfrm rot="-5400000">
              <a:off x="13528" y="2568"/>
              <a:ext cx="391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4" name="_s204817">
              <a:extLst>
                <a:ext uri="{FF2B5EF4-FFF2-40B4-BE49-F238E27FC236}">
                  <a16:creationId xmlns:a16="http://schemas.microsoft.com/office/drawing/2014/main" id="{F7A8FC7C-E9A6-469E-BC84-5C8F6ED9ECE1}"/>
                </a:ext>
              </a:extLst>
            </p:cNvPr>
            <p:cNvCxnSpPr>
              <a:cxnSpLocks noChangeShapeType="1"/>
              <a:stCxn id="24604" idx="0"/>
              <a:endCxn id="24603" idx="2"/>
            </p:cNvCxnSpPr>
            <p:nvPr/>
          </p:nvCxnSpPr>
          <p:spPr bwMode="auto">
            <a:xfrm rot="-5400000">
              <a:off x="3011" y="3735"/>
              <a:ext cx="389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5" name="_s204818">
              <a:extLst>
                <a:ext uri="{FF2B5EF4-FFF2-40B4-BE49-F238E27FC236}">
                  <a16:creationId xmlns:a16="http://schemas.microsoft.com/office/drawing/2014/main" id="{1CF4D8F9-22AB-4FC7-A035-4E85F97F0CC8}"/>
                </a:ext>
              </a:extLst>
            </p:cNvPr>
            <p:cNvCxnSpPr>
              <a:cxnSpLocks noChangeShapeType="1"/>
              <a:stCxn id="24603" idx="0"/>
              <a:endCxn id="24600" idx="2"/>
            </p:cNvCxnSpPr>
            <p:nvPr/>
          </p:nvCxnSpPr>
          <p:spPr bwMode="auto">
            <a:xfrm rot="-5400000">
              <a:off x="3010" y="2568"/>
              <a:ext cx="391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6" name="_s204819">
              <a:extLst>
                <a:ext uri="{FF2B5EF4-FFF2-40B4-BE49-F238E27FC236}">
                  <a16:creationId xmlns:a16="http://schemas.microsoft.com/office/drawing/2014/main" id="{2D8468E1-F7CD-4A93-BBEE-ADA9000479D5}"/>
                </a:ext>
              </a:extLst>
            </p:cNvPr>
            <p:cNvCxnSpPr>
              <a:cxnSpLocks noChangeShapeType="1"/>
              <a:stCxn id="24602" idx="0"/>
              <a:endCxn id="24599" idx="2"/>
            </p:cNvCxnSpPr>
            <p:nvPr/>
          </p:nvCxnSpPr>
          <p:spPr bwMode="auto">
            <a:xfrm rot="5400000" flipH="1">
              <a:off x="10898" y="-1227"/>
              <a:ext cx="389" cy="5260"/>
            </a:xfrm>
            <a:prstGeom prst="bentConnector3">
              <a:avLst>
                <a:gd name="adj1" fmla="val 49787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7" name="_s204820">
              <a:extLst>
                <a:ext uri="{FF2B5EF4-FFF2-40B4-BE49-F238E27FC236}">
                  <a16:creationId xmlns:a16="http://schemas.microsoft.com/office/drawing/2014/main" id="{6A6317C4-C3BD-43FC-9A0B-1E4FFC4F96CD}"/>
                </a:ext>
              </a:extLst>
            </p:cNvPr>
            <p:cNvCxnSpPr>
              <a:cxnSpLocks noChangeShapeType="1"/>
              <a:stCxn id="24601" idx="0"/>
              <a:endCxn id="24599" idx="2"/>
            </p:cNvCxnSpPr>
            <p:nvPr/>
          </p:nvCxnSpPr>
          <p:spPr bwMode="auto">
            <a:xfrm rot="-5400000">
              <a:off x="8268" y="1402"/>
              <a:ext cx="391" cy="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8" name="_s204821">
              <a:extLst>
                <a:ext uri="{FF2B5EF4-FFF2-40B4-BE49-F238E27FC236}">
                  <a16:creationId xmlns:a16="http://schemas.microsoft.com/office/drawing/2014/main" id="{335EAB26-31D0-4FDF-B70C-1D2E521CD5EE}"/>
                </a:ext>
              </a:extLst>
            </p:cNvPr>
            <p:cNvCxnSpPr>
              <a:cxnSpLocks noChangeShapeType="1"/>
              <a:stCxn id="24600" idx="0"/>
              <a:endCxn id="24599" idx="2"/>
            </p:cNvCxnSpPr>
            <p:nvPr/>
          </p:nvCxnSpPr>
          <p:spPr bwMode="auto">
            <a:xfrm rot="-5400000">
              <a:off x="5639" y="-1226"/>
              <a:ext cx="389" cy="5258"/>
            </a:xfrm>
            <a:prstGeom prst="bentConnector3">
              <a:avLst>
                <a:gd name="adj1" fmla="val 49787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599" name="_s204822">
              <a:extLst>
                <a:ext uri="{FF2B5EF4-FFF2-40B4-BE49-F238E27FC236}">
                  <a16:creationId xmlns:a16="http://schemas.microsoft.com/office/drawing/2014/main" id="{3ECC994F-F3C8-4159-B28D-BD23E69D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6" y="430"/>
              <a:ext cx="2254" cy="778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Hip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0" name="_s204823">
              <a:extLst>
                <a:ext uri="{FF2B5EF4-FFF2-40B4-BE49-F238E27FC236}">
                  <a16:creationId xmlns:a16="http://schemas.microsoft.com/office/drawing/2014/main" id="{9452584A-943A-4B08-9AED-56C7FE9B1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" y="1597"/>
              <a:ext cx="2254" cy="777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lThigh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1" name="_s204824">
              <a:extLst>
                <a:ext uri="{FF2B5EF4-FFF2-40B4-BE49-F238E27FC236}">
                  <a16:creationId xmlns:a16="http://schemas.microsoft.com/office/drawing/2014/main" id="{88546AB1-5863-45F2-BEA0-04488CA8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6" y="1597"/>
              <a:ext cx="2254" cy="778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Abdomen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2" name="_s204825">
              <a:extLst>
                <a:ext uri="{FF2B5EF4-FFF2-40B4-BE49-F238E27FC236}">
                  <a16:creationId xmlns:a16="http://schemas.microsoft.com/office/drawing/2014/main" id="{04B2E114-A84D-4F84-B814-56F120E86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6" y="1597"/>
              <a:ext cx="2253" cy="777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rThigh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3" name="_s204826">
              <a:extLst>
                <a:ext uri="{FF2B5EF4-FFF2-40B4-BE49-F238E27FC236}">
                  <a16:creationId xmlns:a16="http://schemas.microsoft.com/office/drawing/2014/main" id="{2D2677B9-9736-44CD-85DE-94002AB99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" y="2764"/>
              <a:ext cx="2254" cy="777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lShin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4" name="_s204827">
              <a:extLst>
                <a:ext uri="{FF2B5EF4-FFF2-40B4-BE49-F238E27FC236}">
                  <a16:creationId xmlns:a16="http://schemas.microsoft.com/office/drawing/2014/main" id="{9E635C84-B937-4EB3-A373-5CFBF9AAD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" y="3930"/>
              <a:ext cx="2254" cy="777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lFoot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5" name="_s204828">
              <a:extLst>
                <a:ext uri="{FF2B5EF4-FFF2-40B4-BE49-F238E27FC236}">
                  <a16:creationId xmlns:a16="http://schemas.microsoft.com/office/drawing/2014/main" id="{BEC46B1D-6653-4ACA-8E66-0133C3114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5" y="2764"/>
              <a:ext cx="2254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rShin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6" name="_s204829">
              <a:extLst>
                <a:ext uri="{FF2B5EF4-FFF2-40B4-BE49-F238E27FC236}">
                  <a16:creationId xmlns:a16="http://schemas.microsoft.com/office/drawing/2014/main" id="{B9FF4215-D336-4A2E-AEC1-900ABD840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5" y="3930"/>
              <a:ext cx="2254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rFoot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7" name="_s204830">
              <a:extLst>
                <a:ext uri="{FF2B5EF4-FFF2-40B4-BE49-F238E27FC236}">
                  <a16:creationId xmlns:a16="http://schemas.microsoft.com/office/drawing/2014/main" id="{D5991E9C-E568-4E10-8A27-8400F4EEE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6" y="2764"/>
              <a:ext cx="2254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Chest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8" name="_s204831">
              <a:extLst>
                <a:ext uri="{FF2B5EF4-FFF2-40B4-BE49-F238E27FC236}">
                  <a16:creationId xmlns:a16="http://schemas.microsoft.com/office/drawing/2014/main" id="{AD666A78-5E2E-4219-93B4-1C7F401A4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3930"/>
              <a:ext cx="2253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lShoulder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09" name="_s204832">
              <a:extLst>
                <a:ext uri="{FF2B5EF4-FFF2-40B4-BE49-F238E27FC236}">
                  <a16:creationId xmlns:a16="http://schemas.microsoft.com/office/drawing/2014/main" id="{DF6B23E5-C723-4352-81EE-7C6DE4082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6" y="3930"/>
              <a:ext cx="2253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Neck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10" name="_s204833">
              <a:extLst>
                <a:ext uri="{FF2B5EF4-FFF2-40B4-BE49-F238E27FC236}">
                  <a16:creationId xmlns:a16="http://schemas.microsoft.com/office/drawing/2014/main" id="{68409F02-9247-44C6-B399-1A985CF28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5" y="3930"/>
              <a:ext cx="2254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400" b="1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2400" b="1" dirty="0" err="1">
                  <a:latin typeface="Times New Roman" panose="02020603050405020304" pitchFamily="18" charset="0"/>
                </a:rPr>
                <a:t>rShoulder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  <a:p>
              <a:pPr algn="ctr" eaLnBrk="1" hangingPunct="1"/>
              <a:endParaRPr lang="en-US" altLang="zh-CN" sz="2400" b="1" dirty="0">
                <a:latin typeface="Garamond" panose="02020404030301010803" pitchFamily="18" charset="0"/>
              </a:endParaRPr>
            </a:p>
          </p:txBody>
        </p:sp>
        <p:sp>
          <p:nvSpPr>
            <p:cNvPr id="24611" name="_s204834">
              <a:extLst>
                <a:ext uri="{FF2B5EF4-FFF2-40B4-BE49-F238E27FC236}">
                  <a16:creationId xmlns:a16="http://schemas.microsoft.com/office/drawing/2014/main" id="{6CA0BC8A-413D-4929-9E85-6490B34D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6" y="5096"/>
              <a:ext cx="2252" cy="777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Head</a:t>
              </a:r>
              <a:endParaRPr lang="en-US" altLang="zh-CN" sz="2400" b="1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4612" name="_s204835">
              <a:extLst>
                <a:ext uri="{FF2B5EF4-FFF2-40B4-BE49-F238E27FC236}">
                  <a16:creationId xmlns:a16="http://schemas.microsoft.com/office/drawing/2014/main" id="{D35DCF35-87F1-4DF7-B397-CD8A62907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5096"/>
              <a:ext cx="2252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lShldr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13" name="_s204836">
              <a:extLst>
                <a:ext uri="{FF2B5EF4-FFF2-40B4-BE49-F238E27FC236}">
                  <a16:creationId xmlns:a16="http://schemas.microsoft.com/office/drawing/2014/main" id="{8D5220B2-88F8-4478-97FB-65D8401CF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6262"/>
              <a:ext cx="2252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lForearm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14" name="_s204837">
              <a:extLst>
                <a:ext uri="{FF2B5EF4-FFF2-40B4-BE49-F238E27FC236}">
                  <a16:creationId xmlns:a16="http://schemas.microsoft.com/office/drawing/2014/main" id="{B016B8DC-B2B5-4D0D-B628-C313049FC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7427"/>
              <a:ext cx="2252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Times New Roman" panose="02020603050405020304" pitchFamily="18" charset="0"/>
                </a:rPr>
                <a:t>lHand</a:t>
              </a:r>
              <a:endParaRPr lang="en-US" altLang="zh-CN" sz="2400" b="1">
                <a:latin typeface="Garamond" panose="02020404030301010803" pitchFamily="18" charset="0"/>
              </a:endParaRPr>
            </a:p>
          </p:txBody>
        </p:sp>
        <p:sp>
          <p:nvSpPr>
            <p:cNvPr id="24615" name="_s204838">
              <a:extLst>
                <a:ext uri="{FF2B5EF4-FFF2-40B4-BE49-F238E27FC236}">
                  <a16:creationId xmlns:a16="http://schemas.microsoft.com/office/drawing/2014/main" id="{97C46750-5C67-4397-8A81-B94B9D2D7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6" y="5096"/>
              <a:ext cx="2252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 err="1">
                  <a:latin typeface="Times New Roman" panose="02020603050405020304" pitchFamily="18" charset="0"/>
                </a:rPr>
                <a:t>rShldr</a:t>
              </a:r>
              <a:endParaRPr lang="en-US" altLang="zh-CN" sz="2400" b="1" dirty="0">
                <a:latin typeface="Garamond" panose="02020404030301010803" pitchFamily="18" charset="0"/>
              </a:endParaRPr>
            </a:p>
          </p:txBody>
        </p:sp>
        <p:sp>
          <p:nvSpPr>
            <p:cNvPr id="24616" name="_s204839">
              <a:extLst>
                <a:ext uri="{FF2B5EF4-FFF2-40B4-BE49-F238E27FC236}">
                  <a16:creationId xmlns:a16="http://schemas.microsoft.com/office/drawing/2014/main" id="{7E1401B5-A6D6-4560-947F-99F2467C4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6" y="6262"/>
              <a:ext cx="2252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400" b="1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2400" b="1" dirty="0" err="1">
                  <a:latin typeface="Times New Roman" panose="02020603050405020304" pitchFamily="18" charset="0"/>
                </a:rPr>
                <a:t>rForearm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  <a:p>
              <a:pPr algn="ctr" eaLnBrk="1" hangingPunct="1"/>
              <a:endParaRPr lang="en-US" altLang="zh-CN" sz="2400" b="1" dirty="0">
                <a:latin typeface="Garamond" panose="02020404030301010803" pitchFamily="18" charset="0"/>
              </a:endParaRPr>
            </a:p>
          </p:txBody>
        </p:sp>
        <p:sp>
          <p:nvSpPr>
            <p:cNvPr id="24617" name="_s204840">
              <a:extLst>
                <a:ext uri="{FF2B5EF4-FFF2-40B4-BE49-F238E27FC236}">
                  <a16:creationId xmlns:a16="http://schemas.microsoft.com/office/drawing/2014/main" id="{83CCDC5E-03F0-4D84-ACB7-204D1F48F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6" y="7427"/>
              <a:ext cx="2252" cy="776"/>
            </a:xfrm>
            <a:prstGeom prst="roundRect">
              <a:avLst>
                <a:gd name="adj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39051" tIns="324000" rIns="39051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 err="1">
                  <a:latin typeface="Times New Roman" panose="02020603050405020304" pitchFamily="18" charset="0"/>
                </a:rPr>
                <a:t>rHand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  <a:p>
              <a:pPr algn="ctr" eaLnBrk="1" hangingPunct="1"/>
              <a:endParaRPr lang="en-US" altLang="zh-CN" sz="2400" b="1" dirty="0">
                <a:latin typeface="Garamond" panose="02020404030301010803" pitchFamily="18" charset="0"/>
              </a:endParaRP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6F54A55E-1693-4926-9ACC-843E6908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1063625"/>
            <a:ext cx="90519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/>
          <a:lstStyle/>
          <a:p>
            <a:pPr marL="382059" indent="-382059">
              <a:spcBef>
                <a:spcPct val="20000"/>
              </a:spcBef>
              <a:buFontTx/>
              <a:buChar char="•"/>
              <a:defRPr/>
            </a:pPr>
            <a:r>
              <a:rPr lang="en-US" altLang="zh-CN" sz="3100" b="1" kern="0" dirty="0">
                <a:latin typeface="Times New Roman" pitchFamily="18" charset="0"/>
                <a:ea typeface="+mn-ea"/>
                <a:cs typeface="Times New Roman" pitchFamily="18" charset="0"/>
              </a:rPr>
              <a:t>Tree structure</a:t>
            </a:r>
            <a:endParaRPr lang="zh-CN" altLang="en-US" sz="31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A111C803-6DF6-4AC4-8DE4-64A914EA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/>
              <a:t>三、</a:t>
            </a:r>
            <a:r>
              <a:rPr lang="en-US" altLang="zh-CN" sz="4400"/>
              <a:t>Human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9F2D5D04-CA6D-4ABC-A93E-B41BDDB3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1063625"/>
            <a:ext cx="90519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/>
          <a:lstStyle/>
          <a:p>
            <a:pPr marL="382059" indent="-382059">
              <a:spcBef>
                <a:spcPct val="20000"/>
              </a:spcBef>
              <a:buFontTx/>
              <a:buChar char="•"/>
              <a:defRPr/>
            </a:pPr>
            <a:r>
              <a:rPr lang="en-US" altLang="zh-CN" sz="3100" b="1" kern="0" dirty="0">
                <a:latin typeface="Times New Roman" pitchFamily="18" charset="0"/>
                <a:ea typeface="+mn-ea"/>
                <a:cs typeface="Times New Roman" pitchFamily="18" charset="0"/>
              </a:rPr>
              <a:t>Tree structure</a:t>
            </a:r>
            <a:endParaRPr lang="zh-CN" altLang="en-US" sz="31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07624417-ECF2-4997-B982-0A3F6DA9F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/>
              <a:t>三、</a:t>
            </a:r>
            <a:r>
              <a:rPr lang="en-US" altLang="zh-CN" sz="4400"/>
              <a:t>Human model</a:t>
            </a:r>
          </a:p>
        </p:txBody>
      </p:sp>
      <p:pic>
        <p:nvPicPr>
          <p:cNvPr id="42" name="Picture 4" descr="Fig5">
            <a:extLst>
              <a:ext uri="{FF2B5EF4-FFF2-40B4-BE49-F238E27FC236}">
                <a16:creationId xmlns:a16="http://schemas.microsoft.com/office/drawing/2014/main" id="{49E35A00-5C42-4AC8-BC65-2B11DBBF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2"/>
          <a:stretch>
            <a:fillRect/>
          </a:stretch>
        </p:blipFill>
        <p:spPr bwMode="auto">
          <a:xfrm>
            <a:off x="242888" y="1743075"/>
            <a:ext cx="967105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F79CB7B-16B7-4FF3-8724-B6C969E0B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00013"/>
            <a:ext cx="8570912" cy="779462"/>
          </a:xfrm>
        </p:spPr>
        <p:txBody>
          <a:bodyPr/>
          <a:lstStyle/>
          <a:p>
            <a:pPr eaLnBrk="1" hangingPunct="1"/>
            <a:r>
              <a:rPr lang="zh-CN" altLang="en-US" sz="4400"/>
              <a:t>四、关节链结构的运动控制</a:t>
            </a: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709FF1EE-FE53-44A3-B59A-6FFF3ED42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20688" y="1239044"/>
            <a:ext cx="9468544" cy="5053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dirty="0"/>
              <a:t>运动学模型：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en-US" sz="2800" dirty="0"/>
              <a:t>结构的运动要受到整体连接性的限制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en-US" sz="2800" dirty="0"/>
              <a:t>一个连杆引起其周围的连杆运动，连杆本身具有限制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en-US" sz="2800" dirty="0"/>
              <a:t>由于这些限制必须在所有的插值位置上有效，所以不能轻易的使用关键帧系统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en-US" sz="2800" dirty="0"/>
              <a:t>设关节链的末端影响器关于世界坐标系的方位为</a:t>
            </a:r>
            <a:r>
              <a:rPr lang="en-US" altLang="zh-CN" sz="2800" dirty="0"/>
              <a:t>X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en-US" sz="2800" dirty="0"/>
              <a:t>关节链结构的状态向量为</a:t>
            </a:r>
            <a:r>
              <a:rPr lang="el-GR" altLang="zh-CN" sz="2800" i="1" dirty="0"/>
              <a:t>Θ</a:t>
            </a:r>
            <a:endParaRPr lang="zh-CN" altLang="en-US" sz="2800" dirty="0"/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/>
              <a:t>				</a:t>
            </a:r>
            <a:r>
              <a:rPr lang="en-US" altLang="zh-CN" sz="2800" i="1" dirty="0"/>
              <a:t>X </a:t>
            </a:r>
            <a:r>
              <a:rPr lang="en-US" altLang="zh-CN" sz="2800" dirty="0"/>
              <a:t>= </a:t>
            </a:r>
            <a:r>
              <a:rPr lang="en-US" altLang="zh-CN" sz="2800" i="1" dirty="0"/>
              <a:t>f </a:t>
            </a:r>
            <a:r>
              <a:rPr lang="en-US" altLang="zh-CN" sz="2800" dirty="0"/>
              <a:t>(</a:t>
            </a:r>
            <a:r>
              <a:rPr lang="el-GR" altLang="zh-CN" sz="2800" i="1" dirty="0"/>
              <a:t>Θ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FBBC8D49-D988-4188-A707-F3AE97400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00013"/>
            <a:ext cx="8570912" cy="779462"/>
          </a:xfrm>
        </p:spPr>
        <p:txBody>
          <a:bodyPr/>
          <a:lstStyle/>
          <a:p>
            <a:pPr eaLnBrk="1" hangingPunct="1"/>
            <a:r>
              <a:rPr lang="zh-CN" altLang="en-US" sz="4400"/>
              <a:t>四、关节链结构的运动控制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838FDC1-A1E7-4C00-AC0C-4EF44803C5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0713" y="1084263"/>
            <a:ext cx="9051925" cy="568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600"/>
              </a:spcBef>
            </a:pPr>
            <a:r>
              <a:rPr lang="zh-CN" altLang="en-US" sz="2800" dirty="0"/>
              <a:t>运动学模型：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800" dirty="0"/>
              <a:t>正向运动学</a:t>
            </a:r>
            <a:r>
              <a:rPr lang="en-US" altLang="zh-CN" sz="2800" dirty="0"/>
              <a:t>(Forward Kinematics)</a:t>
            </a:r>
          </a:p>
          <a:p>
            <a:pPr lvl="2" eaLnBrk="1" hangingPunct="1">
              <a:spcBef>
                <a:spcPts val="600"/>
              </a:spcBef>
            </a:pPr>
            <a:r>
              <a:rPr lang="zh-CN" altLang="en-US" sz="2800" dirty="0"/>
              <a:t>通过给定状态向量</a:t>
            </a:r>
            <a:r>
              <a:rPr lang="el-GR" altLang="zh-CN" sz="2800" dirty="0"/>
              <a:t>Θ</a:t>
            </a:r>
            <a:r>
              <a:rPr lang="zh-CN" altLang="en-US" sz="2800" dirty="0"/>
              <a:t>来确定各关节的位置及末端影响器的位置，正向求解过程；</a:t>
            </a:r>
          </a:p>
          <a:p>
            <a:pPr lvl="2"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i="1" dirty="0"/>
              <a:t>			X </a:t>
            </a:r>
            <a:r>
              <a:rPr lang="en-US" altLang="zh-CN" sz="2800" dirty="0"/>
              <a:t>= </a:t>
            </a:r>
            <a:r>
              <a:rPr lang="en-US" altLang="zh-CN" sz="2800" i="1" dirty="0"/>
              <a:t>f </a:t>
            </a:r>
            <a:r>
              <a:rPr lang="en-US" altLang="zh-CN" sz="2800" dirty="0"/>
              <a:t>(</a:t>
            </a:r>
            <a:r>
              <a:rPr lang="el-GR" altLang="zh-CN" sz="2800" i="1" dirty="0"/>
              <a:t>Θ</a:t>
            </a:r>
            <a:r>
              <a:rPr lang="en-US" altLang="zh-CN" sz="2800" dirty="0"/>
              <a:t>)</a:t>
            </a:r>
            <a:endParaRPr lang="zh-CN" altLang="en-US" sz="2800" dirty="0"/>
          </a:p>
          <a:p>
            <a:pPr lvl="1" eaLnBrk="1" hangingPunct="1">
              <a:spcBef>
                <a:spcPts val="600"/>
              </a:spcBef>
            </a:pPr>
            <a:r>
              <a:rPr lang="zh-CN" altLang="en-US" sz="2800" dirty="0"/>
              <a:t>逆向运动学</a:t>
            </a:r>
            <a:r>
              <a:rPr lang="en-US" altLang="zh-CN" sz="2800" dirty="0"/>
              <a:t>(Inverse Kinematics)</a:t>
            </a:r>
          </a:p>
          <a:p>
            <a:pPr lvl="2" eaLnBrk="1" hangingPunct="1">
              <a:spcBef>
                <a:spcPts val="600"/>
              </a:spcBef>
            </a:pPr>
            <a:r>
              <a:rPr lang="zh-CN" altLang="en-US" sz="2800" dirty="0"/>
              <a:t>目标驱动法，给定末端影响器的方位</a:t>
            </a:r>
            <a:r>
              <a:rPr lang="en-US" altLang="zh-CN" sz="2800" dirty="0"/>
              <a:t>X</a:t>
            </a:r>
            <a:r>
              <a:rPr lang="zh-CN" altLang="en-US" sz="2800" dirty="0"/>
              <a:t>，然后逆向求解关节链结构的状态向量，进而求得各关节的空间位置，逆向运动学方程可描述为：</a:t>
            </a:r>
          </a:p>
          <a:p>
            <a:pPr lvl="2"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800" i="1" dirty="0"/>
              <a:t>			 </a:t>
            </a:r>
            <a:r>
              <a:rPr lang="el-GR" altLang="zh-CN" sz="2800" i="1" dirty="0"/>
              <a:t>Θ</a:t>
            </a:r>
            <a:r>
              <a:rPr lang="en-US" altLang="zh-CN" sz="2800" i="1" dirty="0"/>
              <a:t> </a:t>
            </a:r>
            <a:r>
              <a:rPr lang="en-US" altLang="zh-CN" sz="2800" dirty="0"/>
              <a:t>= </a:t>
            </a:r>
            <a:r>
              <a:rPr lang="en-US" altLang="zh-CN" sz="2800" i="1" dirty="0"/>
              <a:t>f</a:t>
            </a:r>
            <a:r>
              <a:rPr lang="en-US" altLang="zh-CN" sz="2800" i="1" baseline="30000" dirty="0"/>
              <a:t>-1</a:t>
            </a:r>
            <a:r>
              <a:rPr lang="en-US" altLang="zh-CN" sz="2800" i="1" dirty="0"/>
              <a:t> </a:t>
            </a:r>
            <a:r>
              <a:rPr lang="en-US" altLang="zh-CN" sz="2800" dirty="0"/>
              <a:t>(</a:t>
            </a:r>
            <a:r>
              <a:rPr lang="en-US" altLang="zh-CN" sz="2800" i="1" dirty="0"/>
              <a:t>X 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285D5BFE-DE0D-4CA6-84FF-F15C44ADB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Keyframe Example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E536DDD-5F2D-4220-8393-2F68909A8281}"/>
              </a:ext>
            </a:extLst>
          </p:cNvPr>
          <p:cNvGrpSpPr/>
          <p:nvPr/>
        </p:nvGrpSpPr>
        <p:grpSpPr>
          <a:xfrm>
            <a:off x="417513" y="2413000"/>
            <a:ext cx="1844675" cy="3973513"/>
            <a:chOff x="417513" y="2413000"/>
            <a:chExt cx="1844675" cy="3973513"/>
          </a:xfrm>
        </p:grpSpPr>
        <p:sp>
          <p:nvSpPr>
            <p:cNvPr id="9218" name="Rectangle 2">
              <a:extLst>
                <a:ext uri="{FF2B5EF4-FFF2-40B4-BE49-F238E27FC236}">
                  <a16:creationId xmlns:a16="http://schemas.microsoft.com/office/drawing/2014/main" id="{79CA81EE-13A7-4180-89F0-8BD52E832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13" y="2413000"/>
              <a:ext cx="1844675" cy="39735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0" name="Line 4">
              <a:extLst>
                <a:ext uri="{FF2B5EF4-FFF2-40B4-BE49-F238E27FC236}">
                  <a16:creationId xmlns:a16="http://schemas.microsoft.com/office/drawing/2014/main" id="{02A08368-81DA-4584-8A54-CE773AE04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988" y="3363913"/>
              <a:ext cx="0" cy="12080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21" name="Line 5">
              <a:extLst>
                <a:ext uri="{FF2B5EF4-FFF2-40B4-BE49-F238E27FC236}">
                  <a16:creationId xmlns:a16="http://schemas.microsoft.com/office/drawing/2014/main" id="{98022299-458F-43D2-82D7-D2B25E852B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89025" y="4572000"/>
              <a:ext cx="334963" cy="777875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 dirty="0"/>
            </a:p>
          </p:txBody>
        </p:sp>
        <p:sp>
          <p:nvSpPr>
            <p:cNvPr id="9222" name="Line 6">
              <a:extLst>
                <a:ext uri="{FF2B5EF4-FFF2-40B4-BE49-F238E27FC236}">
                  <a16:creationId xmlns:a16="http://schemas.microsoft.com/office/drawing/2014/main" id="{E2AE64AB-BBE1-4C7B-A109-5F0E81470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650" y="5349875"/>
              <a:ext cx="587375" cy="517525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23" name="Line 7">
              <a:extLst>
                <a:ext uri="{FF2B5EF4-FFF2-40B4-BE49-F238E27FC236}">
                  <a16:creationId xmlns:a16="http://schemas.microsoft.com/office/drawing/2014/main" id="{9159D228-07B3-40DD-98D7-A9564BFBF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50" y="5867400"/>
              <a:ext cx="419100" cy="173038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24" name="Line 8">
              <a:extLst>
                <a:ext uri="{FF2B5EF4-FFF2-40B4-BE49-F238E27FC236}">
                  <a16:creationId xmlns:a16="http://schemas.microsoft.com/office/drawing/2014/main" id="{B6757677-6D38-4A26-840D-0942EE84E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988" y="4659313"/>
              <a:ext cx="250825" cy="69056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25" name="Line 9">
              <a:extLst>
                <a:ext uri="{FF2B5EF4-FFF2-40B4-BE49-F238E27FC236}">
                  <a16:creationId xmlns:a16="http://schemas.microsoft.com/office/drawing/2014/main" id="{D7C6E948-90BF-4A6C-8AF4-C781460AC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4813" y="5349875"/>
              <a:ext cx="84137" cy="77628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26" name="Line 10">
              <a:extLst>
                <a:ext uri="{FF2B5EF4-FFF2-40B4-BE49-F238E27FC236}">
                  <a16:creationId xmlns:a16="http://schemas.microsoft.com/office/drawing/2014/main" id="{6038311A-586C-4719-A8C0-1109C61017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8950" y="5954713"/>
              <a:ext cx="419100" cy="17145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27" name="Oval 11">
              <a:extLst>
                <a:ext uri="{FF2B5EF4-FFF2-40B4-BE49-F238E27FC236}">
                  <a16:creationId xmlns:a16="http://schemas.microsoft.com/office/drawing/2014/main" id="{F71C0AF0-FFBD-4F34-9CF5-5D5A576D1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575" y="2586038"/>
              <a:ext cx="503238" cy="77787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67D499C-EB43-45A7-A3E8-D1BBCADEC7EA}"/>
              </a:ext>
            </a:extLst>
          </p:cNvPr>
          <p:cNvGrpSpPr/>
          <p:nvPr/>
        </p:nvGrpSpPr>
        <p:grpSpPr>
          <a:xfrm>
            <a:off x="2262188" y="2413000"/>
            <a:ext cx="1843087" cy="3973513"/>
            <a:chOff x="2262188" y="2413000"/>
            <a:chExt cx="1843087" cy="3973513"/>
          </a:xfrm>
        </p:grpSpPr>
        <p:sp>
          <p:nvSpPr>
            <p:cNvPr id="9228" name="Line 12">
              <a:extLst>
                <a:ext uri="{FF2B5EF4-FFF2-40B4-BE49-F238E27FC236}">
                  <a16:creationId xmlns:a16="http://schemas.microsoft.com/office/drawing/2014/main" id="{CF31A1A3-874F-448D-899E-A411074FE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7075" y="3363913"/>
              <a:ext cx="0" cy="12080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29" name="Line 13">
              <a:extLst>
                <a:ext uri="{FF2B5EF4-FFF2-40B4-BE49-F238E27FC236}">
                  <a16:creationId xmlns:a16="http://schemas.microsoft.com/office/drawing/2014/main" id="{2D05B49E-35AC-496B-AAFE-C5946B691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7075" y="4572000"/>
              <a:ext cx="168275" cy="690563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30" name="Line 14">
              <a:extLst>
                <a:ext uri="{FF2B5EF4-FFF2-40B4-BE49-F238E27FC236}">
                  <a16:creationId xmlns:a16="http://schemas.microsoft.com/office/drawing/2014/main" id="{F13F2D52-871A-4E03-9A0A-72F521A58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51213" y="5262563"/>
              <a:ext cx="84137" cy="777875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31" name="Line 15">
              <a:extLst>
                <a:ext uri="{FF2B5EF4-FFF2-40B4-BE49-F238E27FC236}">
                  <a16:creationId xmlns:a16="http://schemas.microsoft.com/office/drawing/2014/main" id="{23A99EBE-AFD5-424F-8A83-E5DB4A1FC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1213" y="5954713"/>
              <a:ext cx="419100" cy="85725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32" name="Line 16">
              <a:extLst>
                <a:ext uri="{FF2B5EF4-FFF2-40B4-BE49-F238E27FC236}">
                  <a16:creationId xmlns:a16="http://schemas.microsoft.com/office/drawing/2014/main" id="{3F3227D9-0553-4535-86E4-723FF3351D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7075" y="4659313"/>
              <a:ext cx="84138" cy="77628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33" name="Line 17">
              <a:extLst>
                <a:ext uri="{FF2B5EF4-FFF2-40B4-BE49-F238E27FC236}">
                  <a16:creationId xmlns:a16="http://schemas.microsoft.com/office/drawing/2014/main" id="{0AEF6B7F-FA13-4C80-B91A-BDD883B013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4525" y="5435600"/>
              <a:ext cx="166688" cy="6905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34" name="Line 18">
              <a:extLst>
                <a:ext uri="{FF2B5EF4-FFF2-40B4-BE49-F238E27FC236}">
                  <a16:creationId xmlns:a16="http://schemas.microsoft.com/office/drawing/2014/main" id="{407C52CD-1E28-4925-9D11-0EF8F65394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6116638"/>
              <a:ext cx="4191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35" name="Oval 19">
              <a:extLst>
                <a:ext uri="{FF2B5EF4-FFF2-40B4-BE49-F238E27FC236}">
                  <a16:creationId xmlns:a16="http://schemas.microsoft.com/office/drawing/2014/main" id="{C31B9EE5-BDA6-4F17-BFA9-81DD4EF38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250" y="2586038"/>
              <a:ext cx="503238" cy="77787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47" name="Rectangle 31">
              <a:extLst>
                <a:ext uri="{FF2B5EF4-FFF2-40B4-BE49-F238E27FC236}">
                  <a16:creationId xmlns:a16="http://schemas.microsoft.com/office/drawing/2014/main" id="{E4864039-2C6D-4825-98C7-0AE257A2D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188" y="2413000"/>
              <a:ext cx="1843087" cy="39735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21A683-D5F5-4054-8CC0-7DFA25109A51}"/>
              </a:ext>
            </a:extLst>
          </p:cNvPr>
          <p:cNvGrpSpPr/>
          <p:nvPr/>
        </p:nvGrpSpPr>
        <p:grpSpPr>
          <a:xfrm>
            <a:off x="5949950" y="2413000"/>
            <a:ext cx="1844675" cy="3973513"/>
            <a:chOff x="5949950" y="2413000"/>
            <a:chExt cx="1844675" cy="3973513"/>
          </a:xfrm>
        </p:grpSpPr>
        <p:sp>
          <p:nvSpPr>
            <p:cNvPr id="9237" name="Line 21">
              <a:extLst>
                <a:ext uri="{FF2B5EF4-FFF2-40B4-BE49-F238E27FC236}">
                  <a16:creationId xmlns:a16="http://schemas.microsoft.com/office/drawing/2014/main" id="{D30235FE-BC48-4310-B7E4-639F0D33C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72288" y="4572000"/>
              <a:ext cx="84137" cy="86360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38" name="Line 22">
              <a:extLst>
                <a:ext uri="{FF2B5EF4-FFF2-40B4-BE49-F238E27FC236}">
                  <a16:creationId xmlns:a16="http://schemas.microsoft.com/office/drawing/2014/main" id="{EEB3A583-572B-4095-B07F-4C41666CE0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69050" y="5435600"/>
              <a:ext cx="503238" cy="51911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39" name="Line 23">
              <a:extLst>
                <a:ext uri="{FF2B5EF4-FFF2-40B4-BE49-F238E27FC236}">
                  <a16:creationId xmlns:a16="http://schemas.microsoft.com/office/drawing/2014/main" id="{C4160DC8-0F77-4B6F-A907-B906C3875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050" y="5954713"/>
              <a:ext cx="419100" cy="8572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40" name="Line 24">
              <a:extLst>
                <a:ext uri="{FF2B5EF4-FFF2-40B4-BE49-F238E27FC236}">
                  <a16:creationId xmlns:a16="http://schemas.microsoft.com/office/drawing/2014/main" id="{975C23F2-05BE-4774-9664-E63D1B9B7A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6425" y="4659313"/>
              <a:ext cx="250825" cy="690562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41" name="Line 25">
              <a:extLst>
                <a:ext uri="{FF2B5EF4-FFF2-40B4-BE49-F238E27FC236}">
                  <a16:creationId xmlns:a16="http://schemas.microsoft.com/office/drawing/2014/main" id="{A9DE10CB-10E9-41CD-ADCE-B9F6F918AE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38975" y="5349875"/>
              <a:ext cx="168275" cy="776288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42" name="Line 26">
              <a:extLst>
                <a:ext uri="{FF2B5EF4-FFF2-40B4-BE49-F238E27FC236}">
                  <a16:creationId xmlns:a16="http://schemas.microsoft.com/office/drawing/2014/main" id="{847E2D5C-CB6C-4954-A29B-5745F3377C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8975" y="6126163"/>
              <a:ext cx="4191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45" name="Rectangle 29">
              <a:extLst>
                <a:ext uri="{FF2B5EF4-FFF2-40B4-BE49-F238E27FC236}">
                  <a16:creationId xmlns:a16="http://schemas.microsoft.com/office/drawing/2014/main" id="{CE62B674-A08B-4254-B033-DF2F9E9B7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950" y="2413000"/>
              <a:ext cx="1844675" cy="39735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48" name="Line 32">
              <a:extLst>
                <a:ext uri="{FF2B5EF4-FFF2-40B4-BE49-F238E27FC236}">
                  <a16:creationId xmlns:a16="http://schemas.microsoft.com/office/drawing/2014/main" id="{DC694FB1-85D9-404F-A99D-F49192EC0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6425" y="3363913"/>
              <a:ext cx="0" cy="12080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55" name="Oval 39">
              <a:extLst>
                <a:ext uri="{FF2B5EF4-FFF2-40B4-BE49-F238E27FC236}">
                  <a16:creationId xmlns:a16="http://schemas.microsoft.com/office/drawing/2014/main" id="{8CA7177F-B22C-4879-8CDA-D06FCBE0D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4013" y="2586038"/>
              <a:ext cx="503237" cy="77787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F07F1AB-96F8-40FD-9D40-D1FA1A3BBD85}"/>
              </a:ext>
            </a:extLst>
          </p:cNvPr>
          <p:cNvGrpSpPr/>
          <p:nvPr/>
        </p:nvGrpSpPr>
        <p:grpSpPr>
          <a:xfrm>
            <a:off x="4105275" y="2413000"/>
            <a:ext cx="1844675" cy="3973513"/>
            <a:chOff x="4105275" y="2413000"/>
            <a:chExt cx="1844675" cy="3973513"/>
          </a:xfrm>
        </p:grpSpPr>
        <p:sp>
          <p:nvSpPr>
            <p:cNvPr id="9236" name="Line 20">
              <a:extLst>
                <a:ext uri="{FF2B5EF4-FFF2-40B4-BE49-F238E27FC236}">
                  <a16:creationId xmlns:a16="http://schemas.microsoft.com/office/drawing/2014/main" id="{02DEB2DB-E9F9-4A1E-BFFB-87328FBAD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1750" y="3363913"/>
              <a:ext cx="0" cy="12080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43" name="Oval 27">
              <a:extLst>
                <a:ext uri="{FF2B5EF4-FFF2-40B4-BE49-F238E27FC236}">
                  <a16:creationId xmlns:a16="http://schemas.microsoft.com/office/drawing/2014/main" id="{1F42A348-E204-427E-82E0-08CE444C4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0925" y="2586038"/>
              <a:ext cx="501650" cy="77787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44" name="Rectangle 28">
              <a:extLst>
                <a:ext uri="{FF2B5EF4-FFF2-40B4-BE49-F238E27FC236}">
                  <a16:creationId xmlns:a16="http://schemas.microsoft.com/office/drawing/2014/main" id="{765FCD7B-61AB-4212-9D90-0A181F894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275" y="2413000"/>
              <a:ext cx="1844675" cy="39735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57" name="Line 41">
              <a:extLst>
                <a:ext uri="{FF2B5EF4-FFF2-40B4-BE49-F238E27FC236}">
                  <a16:creationId xmlns:a16="http://schemas.microsoft.com/office/drawing/2014/main" id="{409052D0-10C1-4499-9EF9-1570073CC5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76788" y="4572000"/>
              <a:ext cx="334962" cy="77787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58" name="Line 42">
              <a:extLst>
                <a:ext uri="{FF2B5EF4-FFF2-40B4-BE49-F238E27FC236}">
                  <a16:creationId xmlns:a16="http://schemas.microsoft.com/office/drawing/2014/main" id="{2E7D0AF1-241D-4796-AD3A-75B8AA9A00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9413" y="5349875"/>
              <a:ext cx="587375" cy="51752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59" name="Line 43">
              <a:extLst>
                <a:ext uri="{FF2B5EF4-FFF2-40B4-BE49-F238E27FC236}">
                  <a16:creationId xmlns:a16="http://schemas.microsoft.com/office/drawing/2014/main" id="{DC881688-BE05-4FC1-864C-F2A722B1B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9413" y="5867400"/>
              <a:ext cx="419100" cy="2587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60" name="Line 44">
              <a:extLst>
                <a:ext uri="{FF2B5EF4-FFF2-40B4-BE49-F238E27FC236}">
                  <a16:creationId xmlns:a16="http://schemas.microsoft.com/office/drawing/2014/main" id="{D8CC344F-4981-48D9-8662-F18EBBEAA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1750" y="4659313"/>
              <a:ext cx="250825" cy="690562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61" name="Line 45">
              <a:extLst>
                <a:ext uri="{FF2B5EF4-FFF2-40B4-BE49-F238E27FC236}">
                  <a16:creationId xmlns:a16="http://schemas.microsoft.com/office/drawing/2014/main" id="{99108E1C-A0C0-4F77-A59B-E99C47C41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575" y="5349875"/>
              <a:ext cx="84138" cy="776288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62" name="Line 46">
              <a:extLst>
                <a:ext uri="{FF2B5EF4-FFF2-40B4-BE49-F238E27FC236}">
                  <a16:creationId xmlns:a16="http://schemas.microsoft.com/office/drawing/2014/main" id="{E620237A-32B5-4C30-A8A3-3194FE458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6713" y="5954713"/>
              <a:ext cx="419100" cy="17145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AA9CF05-D419-492C-BE01-EA1544698B92}"/>
              </a:ext>
            </a:extLst>
          </p:cNvPr>
          <p:cNvGrpSpPr/>
          <p:nvPr/>
        </p:nvGrpSpPr>
        <p:grpSpPr>
          <a:xfrm>
            <a:off x="7794625" y="2413000"/>
            <a:ext cx="1843088" cy="3973513"/>
            <a:chOff x="7794625" y="2413000"/>
            <a:chExt cx="1843088" cy="3973513"/>
          </a:xfrm>
        </p:grpSpPr>
        <p:sp>
          <p:nvSpPr>
            <p:cNvPr id="9246" name="Rectangle 30">
              <a:extLst>
                <a:ext uri="{FF2B5EF4-FFF2-40B4-BE49-F238E27FC236}">
                  <a16:creationId xmlns:a16="http://schemas.microsoft.com/office/drawing/2014/main" id="{502B92E4-82FB-4E2D-AE84-F56DDAC33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4625" y="2413000"/>
              <a:ext cx="1843088" cy="39735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49" name="Line 33">
              <a:extLst>
                <a:ext uri="{FF2B5EF4-FFF2-40B4-BE49-F238E27FC236}">
                  <a16:creationId xmlns:a16="http://schemas.microsoft.com/office/drawing/2014/main" id="{709FED29-F047-4CC1-BC3B-E8B565EFC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3650" y="4572000"/>
              <a:ext cx="168275" cy="6905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50" name="Line 34">
              <a:extLst>
                <a:ext uri="{FF2B5EF4-FFF2-40B4-BE49-F238E27FC236}">
                  <a16:creationId xmlns:a16="http://schemas.microsoft.com/office/drawing/2014/main" id="{A205B610-FB85-470D-A556-C4526948AB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67788" y="5262563"/>
              <a:ext cx="84137" cy="77787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51" name="Line 35">
              <a:extLst>
                <a:ext uri="{FF2B5EF4-FFF2-40B4-BE49-F238E27FC236}">
                  <a16:creationId xmlns:a16="http://schemas.microsoft.com/office/drawing/2014/main" id="{3B357E8E-063C-40F5-AC41-26231DB0D3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67788" y="5954713"/>
              <a:ext cx="419100" cy="8572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52" name="Line 36">
              <a:extLst>
                <a:ext uri="{FF2B5EF4-FFF2-40B4-BE49-F238E27FC236}">
                  <a16:creationId xmlns:a16="http://schemas.microsoft.com/office/drawing/2014/main" id="{11646444-FEAD-4C8A-8709-7551D1B1C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3650" y="4659313"/>
              <a:ext cx="84138" cy="776287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53" name="Line 37">
              <a:extLst>
                <a:ext uri="{FF2B5EF4-FFF2-40B4-BE49-F238E27FC236}">
                  <a16:creationId xmlns:a16="http://schemas.microsoft.com/office/drawing/2014/main" id="{9F35E3A8-7E21-4EEA-8572-4FE2E040BF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99513" y="5435600"/>
              <a:ext cx="168275" cy="690563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54" name="Line 38">
              <a:extLst>
                <a:ext uri="{FF2B5EF4-FFF2-40B4-BE49-F238E27FC236}">
                  <a16:creationId xmlns:a16="http://schemas.microsoft.com/office/drawing/2014/main" id="{620E21A0-C560-41A7-B219-CF6437ED3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99513" y="6116638"/>
              <a:ext cx="4191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56" name="Line 40">
              <a:extLst>
                <a:ext uri="{FF2B5EF4-FFF2-40B4-BE49-F238E27FC236}">
                  <a16:creationId xmlns:a16="http://schemas.microsoft.com/office/drawing/2014/main" id="{5E0F9038-102E-4562-80C6-32CA43768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3650" y="3363913"/>
              <a:ext cx="0" cy="12080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01882" tIns="50941" rIns="101882" bIns="50941"/>
            <a:lstStyle/>
            <a:p>
              <a:endParaRPr lang="zh-CN" altLang="en-US"/>
            </a:p>
          </p:txBody>
        </p:sp>
        <p:sp>
          <p:nvSpPr>
            <p:cNvPr id="9263" name="Oval 47">
              <a:extLst>
                <a:ext uri="{FF2B5EF4-FFF2-40B4-BE49-F238E27FC236}">
                  <a16:creationId xmlns:a16="http://schemas.microsoft.com/office/drawing/2014/main" id="{4CD4DD39-353F-4EDE-95B1-133955413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2825" y="2586038"/>
              <a:ext cx="501650" cy="77787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48" name="图片 47" descr="人.gif">
            <a:extLst>
              <a:ext uri="{FF2B5EF4-FFF2-40B4-BE49-F238E27FC236}">
                <a16:creationId xmlns:a16="http://schemas.microsoft.com/office/drawing/2014/main" id="{7A0D5EFF-1F57-46E8-9ABD-7C1F5AB4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8" y="314325"/>
            <a:ext cx="82550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>
            <a:extLst>
              <a:ext uri="{FF2B5EF4-FFF2-40B4-BE49-F238E27FC236}">
                <a16:creationId xmlns:a16="http://schemas.microsoft.com/office/drawing/2014/main" id="{01326204-DB49-462D-9060-52B405C92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5950"/>
            <a:ext cx="9202738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>
            <a:extLst>
              <a:ext uri="{FF2B5EF4-FFF2-40B4-BE49-F238E27FC236}">
                <a16:creationId xmlns:a16="http://schemas.microsoft.com/office/drawing/2014/main" id="{03A5FA28-9E5E-4FB2-B162-3703090E5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00013"/>
            <a:ext cx="8570912" cy="779462"/>
          </a:xfrm>
        </p:spPr>
        <p:txBody>
          <a:bodyPr/>
          <a:lstStyle/>
          <a:p>
            <a:pPr eaLnBrk="1" hangingPunct="1"/>
            <a:r>
              <a:rPr lang="zh-CN" altLang="en-US" sz="4400"/>
              <a:t>四、关节链结构的运动控制</a:t>
            </a: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48A93789-43B2-4D11-9CE2-10116DD97351}"/>
              </a:ext>
            </a:extLst>
          </p:cNvPr>
          <p:cNvGrpSpPr>
            <a:grpSpLocks/>
          </p:cNvGrpSpPr>
          <p:nvPr/>
        </p:nvGrpSpPr>
        <p:grpSpPr bwMode="auto">
          <a:xfrm>
            <a:off x="3670300" y="2171700"/>
            <a:ext cx="573088" cy="584200"/>
            <a:chOff x="3670754" y="2171688"/>
            <a:chExt cx="572628" cy="58477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5172D32-C889-49DA-A2AE-E45EB6149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754" y="2600735"/>
              <a:ext cx="144347" cy="143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 algn="ctr">
                <a:defRPr/>
              </a:pPr>
              <a:endParaRPr lang="zh-CN" altLang="en-US" sz="2400" dirty="0">
                <a:latin typeface="Arial Black" pitchFamily="34" charset="0"/>
                <a:ea typeface="华文楷体" pitchFamily="2" charset="-122"/>
              </a:endParaRPr>
            </a:p>
          </p:txBody>
        </p:sp>
        <p:sp>
          <p:nvSpPr>
            <p:cNvPr id="34824" name="TextBox 4">
              <a:extLst>
                <a:ext uri="{FF2B5EF4-FFF2-40B4-BE49-F238E27FC236}">
                  <a16:creationId xmlns:a16="http://schemas.microsoft.com/office/drawing/2014/main" id="{CB52256F-F835-471E-8BA9-C7D6608A8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4754" y="2171688"/>
              <a:ext cx="42862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EFBDD2E7-8865-4AC0-A337-D36DC9A8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5" t="33981" r="67374" b="51558"/>
          <a:stretch>
            <a:fillRect/>
          </a:stretch>
        </p:blipFill>
        <p:spPr bwMode="auto">
          <a:xfrm>
            <a:off x="7100888" y="2886075"/>
            <a:ext cx="21431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7D3CB74-0032-4E93-B940-98E48270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2" t="6383" r="65068" b="82979"/>
          <a:stretch>
            <a:fillRect/>
          </a:stretch>
        </p:blipFill>
        <p:spPr bwMode="auto">
          <a:xfrm>
            <a:off x="7243763" y="2314575"/>
            <a:ext cx="357187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>
            <a:extLst>
              <a:ext uri="{FF2B5EF4-FFF2-40B4-BE49-F238E27FC236}">
                <a16:creationId xmlns:a16="http://schemas.microsoft.com/office/drawing/2014/main" id="{B046755A-46D0-45BF-AAF1-739455E1DA20}"/>
              </a:ext>
            </a:extLst>
          </p:cNvPr>
          <p:cNvGrpSpPr>
            <a:grpSpLocks/>
          </p:cNvGrpSpPr>
          <p:nvPr/>
        </p:nvGrpSpPr>
        <p:grpSpPr bwMode="auto">
          <a:xfrm>
            <a:off x="2360613" y="1814513"/>
            <a:ext cx="5534025" cy="4356100"/>
            <a:chOff x="278330" y="2118077"/>
            <a:chExt cx="5030788" cy="3843337"/>
          </a:xfrm>
        </p:grpSpPr>
        <p:sp>
          <p:nvSpPr>
            <p:cNvPr id="35857" name="Rectangle 1041">
              <a:extLst>
                <a:ext uri="{FF2B5EF4-FFF2-40B4-BE49-F238E27FC236}">
                  <a16:creationId xmlns:a16="http://schemas.microsoft.com/office/drawing/2014/main" id="{89F10154-8C4E-40CE-BC50-0BC9D67F6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393" y="2118077"/>
              <a:ext cx="98425" cy="68421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58" name="Rectangle 1028">
              <a:extLst>
                <a:ext uri="{FF2B5EF4-FFF2-40B4-BE49-F238E27FC236}">
                  <a16:creationId xmlns:a16="http://schemas.microsoft.com/office/drawing/2014/main" id="{39B8F031-52EE-4880-9E9C-E79D28314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30" y="5147027"/>
              <a:ext cx="5030788" cy="8143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59" name="Rectangle 1029">
              <a:extLst>
                <a:ext uri="{FF2B5EF4-FFF2-40B4-BE49-F238E27FC236}">
                  <a16:creationId xmlns:a16="http://schemas.microsoft.com/office/drawing/2014/main" id="{2141E1C3-9855-4E3D-8885-EE2162B62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593" y="4724752"/>
              <a:ext cx="1871662" cy="4064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60" name="Rectangle 1031">
              <a:extLst>
                <a:ext uri="{FF2B5EF4-FFF2-40B4-BE49-F238E27FC236}">
                  <a16:creationId xmlns:a16="http://schemas.microsoft.com/office/drawing/2014/main" id="{25C3E817-C1F4-4F01-9F61-619D36AD0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926">
              <a:off x="2543693" y="2789589"/>
              <a:ext cx="130175" cy="87788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61" name="Rectangle 1040">
              <a:extLst>
                <a:ext uri="{FF2B5EF4-FFF2-40B4-BE49-F238E27FC236}">
                  <a16:creationId xmlns:a16="http://schemas.microsoft.com/office/drawing/2014/main" id="{AB1BCA7A-644B-4024-959A-3E9EDB3F1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305" y="3681764"/>
              <a:ext cx="244475" cy="10255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组合 50">
            <a:extLst>
              <a:ext uri="{FF2B5EF4-FFF2-40B4-BE49-F238E27FC236}">
                <a16:creationId xmlns:a16="http://schemas.microsoft.com/office/drawing/2014/main" id="{529030A5-65B5-4353-9975-8264F85E72EB}"/>
              </a:ext>
            </a:extLst>
          </p:cNvPr>
          <p:cNvGrpSpPr>
            <a:grpSpLocks/>
          </p:cNvGrpSpPr>
          <p:nvPr/>
        </p:nvGrpSpPr>
        <p:grpSpPr bwMode="auto">
          <a:xfrm>
            <a:off x="2368550" y="2865438"/>
            <a:ext cx="5748338" cy="3321050"/>
            <a:chOff x="1873250" y="1774825"/>
            <a:chExt cx="5226050" cy="2930525"/>
          </a:xfrm>
        </p:grpSpPr>
        <p:sp>
          <p:nvSpPr>
            <p:cNvPr id="35845" name="Rectangle 94">
              <a:extLst>
                <a:ext uri="{FF2B5EF4-FFF2-40B4-BE49-F238E27FC236}">
                  <a16:creationId xmlns:a16="http://schemas.microsoft.com/office/drawing/2014/main" id="{83318A7E-8F92-45ED-AE61-824BD3864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250" y="3890963"/>
              <a:ext cx="5030788" cy="8143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46" name="Rectangle 95">
              <a:extLst>
                <a:ext uri="{FF2B5EF4-FFF2-40B4-BE49-F238E27FC236}">
                  <a16:creationId xmlns:a16="http://schemas.microsoft.com/office/drawing/2014/main" id="{963DE2D4-AA45-47A2-8B3A-751C738E6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513" y="3468688"/>
              <a:ext cx="1871662" cy="4064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47" name="Rectangle 96">
              <a:extLst>
                <a:ext uri="{FF2B5EF4-FFF2-40B4-BE49-F238E27FC236}">
                  <a16:creationId xmlns:a16="http://schemas.microsoft.com/office/drawing/2014/main" id="{35F93B83-A66A-4E63-BB6D-677B6629D8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56627">
              <a:off x="4443413" y="2595563"/>
              <a:ext cx="260350" cy="102711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48" name="Rectangle 97">
              <a:extLst>
                <a:ext uri="{FF2B5EF4-FFF2-40B4-BE49-F238E27FC236}">
                  <a16:creationId xmlns:a16="http://schemas.microsoft.com/office/drawing/2014/main" id="{668AF591-747C-4203-9492-DEF900F76E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887122">
              <a:off x="5260181" y="2202657"/>
              <a:ext cx="130175" cy="87788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49" name="Rectangle 98">
              <a:extLst>
                <a:ext uri="{FF2B5EF4-FFF2-40B4-BE49-F238E27FC236}">
                  <a16:creationId xmlns:a16="http://schemas.microsoft.com/office/drawing/2014/main" id="{67565DCD-56E7-46F1-9121-AB94ADBE12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827405">
              <a:off x="5961063" y="2420938"/>
              <a:ext cx="96837" cy="6683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35850" name="Group 108">
              <a:extLst>
                <a:ext uri="{FF2B5EF4-FFF2-40B4-BE49-F238E27FC236}">
                  <a16:creationId xmlns:a16="http://schemas.microsoft.com/office/drawing/2014/main" id="{7EDF38E0-FD51-4AAD-AB9C-13B2405941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9738" y="1774825"/>
              <a:ext cx="2849562" cy="1692275"/>
              <a:chOff x="2677" y="1118"/>
              <a:chExt cx="1795" cy="1066"/>
            </a:xfrm>
          </p:grpSpPr>
          <p:sp>
            <p:nvSpPr>
              <p:cNvPr id="35851" name="Line 101">
                <a:extLst>
                  <a:ext uri="{FF2B5EF4-FFF2-40B4-BE49-F238E27FC236}">
                    <a16:creationId xmlns:a16="http://schemas.microsoft.com/office/drawing/2014/main" id="{566C6B61-D6B4-4EF9-8F61-DEF22127E7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77" y="1118"/>
                <a:ext cx="0" cy="10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2" name="Line 102">
                <a:extLst>
                  <a:ext uri="{FF2B5EF4-FFF2-40B4-BE49-F238E27FC236}">
                    <a16:creationId xmlns:a16="http://schemas.microsoft.com/office/drawing/2014/main" id="{F37BC43F-C71E-4539-AAED-830A867A5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7" y="1138"/>
                <a:ext cx="502" cy="5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3" name="Line 103">
                <a:extLst>
                  <a:ext uri="{FF2B5EF4-FFF2-40B4-BE49-F238E27FC236}">
                    <a16:creationId xmlns:a16="http://schemas.microsoft.com/office/drawing/2014/main" id="{4A37E87B-24E2-4101-8B92-6B01297F1D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1" y="1518"/>
                <a:ext cx="831" cy="1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4" name="Text Box 105">
                <a:extLst>
                  <a:ext uri="{FF2B5EF4-FFF2-40B4-BE49-F238E27FC236}">
                    <a16:creationId xmlns:a16="http://schemas.microsoft.com/office/drawing/2014/main" id="{CCFFFD0D-24B6-4BCA-994E-C7F84F99F5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0" y="1510"/>
                <a:ext cx="253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Symbol" panose="05050102010706020507" pitchFamily="18" charset="2"/>
                  </a:rPr>
                  <a:t>Q</a:t>
                </a:r>
                <a:r>
                  <a:rPr lang="en-US" altLang="en-US" baseline="-25000"/>
                  <a:t>1</a:t>
                </a:r>
                <a:endParaRPr lang="en-US" altLang="en-US"/>
              </a:p>
            </p:txBody>
          </p:sp>
          <p:sp>
            <p:nvSpPr>
              <p:cNvPr id="35855" name="Text Box 106">
                <a:extLst>
                  <a:ext uri="{FF2B5EF4-FFF2-40B4-BE49-F238E27FC236}">
                    <a16:creationId xmlns:a16="http://schemas.microsoft.com/office/drawing/2014/main" id="{A413EF5D-F7C3-4EC5-914C-8C92CAB4F3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1" y="1278"/>
                <a:ext cx="253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Symbol" panose="05050102010706020507" pitchFamily="18" charset="2"/>
                  </a:rPr>
                  <a:t>Q</a:t>
                </a:r>
                <a:r>
                  <a:rPr lang="en-US" altLang="en-US" baseline="-25000"/>
                  <a:t>2</a:t>
                </a:r>
                <a:endParaRPr lang="en-US" altLang="en-US"/>
              </a:p>
            </p:txBody>
          </p:sp>
          <p:sp>
            <p:nvSpPr>
              <p:cNvPr id="35856" name="Text Box 107">
                <a:extLst>
                  <a:ext uri="{FF2B5EF4-FFF2-40B4-BE49-F238E27FC236}">
                    <a16:creationId xmlns:a16="http://schemas.microsoft.com/office/drawing/2014/main" id="{6F447582-D657-4341-A9DD-27D5A869DE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7" y="1568"/>
                <a:ext cx="253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Symbol" panose="05050102010706020507" pitchFamily="18" charset="2"/>
                  </a:rPr>
                  <a:t>Q</a:t>
                </a:r>
                <a:r>
                  <a:rPr lang="en-US" altLang="en-US" baseline="-25000"/>
                  <a:t>3</a:t>
                </a:r>
                <a:endParaRPr lang="en-US" altLang="en-US"/>
              </a:p>
            </p:txBody>
          </p:sp>
        </p:grpSp>
      </p:grpSp>
      <p:sp>
        <p:nvSpPr>
          <p:cNvPr id="35844" name="标题 27">
            <a:extLst>
              <a:ext uri="{FF2B5EF4-FFF2-40B4-BE49-F238E27FC236}">
                <a16:creationId xmlns:a16="http://schemas.microsoft.com/office/drawing/2014/main" id="{5CFD25E4-3174-41A4-B0FC-DCFA4ECB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Forward Kinematics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2">
            <a:extLst>
              <a:ext uri="{FF2B5EF4-FFF2-40B4-BE49-F238E27FC236}">
                <a16:creationId xmlns:a16="http://schemas.microsoft.com/office/drawing/2014/main" id="{236139B9-F868-438A-BE4F-425D7BFC72A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85763" y="1262063"/>
            <a:ext cx="9358312" cy="62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zh-CN" altLang="en-US" dirty="0"/>
              <a:t>对树结构表示的关节链进行遍历实现运动变换</a:t>
            </a:r>
          </a:p>
        </p:txBody>
      </p:sp>
      <p:sp>
        <p:nvSpPr>
          <p:cNvPr id="36882" name="Text Box 19">
            <a:extLst>
              <a:ext uri="{FF2B5EF4-FFF2-40B4-BE49-F238E27FC236}">
                <a16:creationId xmlns:a16="http://schemas.microsoft.com/office/drawing/2014/main" id="{78D9CF76-AA81-4C87-96EC-94BC9EFAA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2314575"/>
            <a:ext cx="944562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I</a:t>
            </a:r>
          </a:p>
        </p:txBody>
      </p:sp>
      <p:sp>
        <p:nvSpPr>
          <p:cNvPr id="36883" name="Text Box 20">
            <a:extLst>
              <a:ext uri="{FF2B5EF4-FFF2-40B4-BE49-F238E27FC236}">
                <a16:creationId xmlns:a16="http://schemas.microsoft.com/office/drawing/2014/main" id="{84A0638F-1E2A-4226-B689-126D1A83D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2884488"/>
            <a:ext cx="117792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T0</a:t>
            </a:r>
          </a:p>
        </p:txBody>
      </p:sp>
      <p:sp>
        <p:nvSpPr>
          <p:cNvPr id="36884" name="Text Box 21">
            <a:extLst>
              <a:ext uri="{FF2B5EF4-FFF2-40B4-BE49-F238E27FC236}">
                <a16:creationId xmlns:a16="http://schemas.microsoft.com/office/drawing/2014/main" id="{122A2EBB-366C-4FA1-A370-354718D12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3455988"/>
            <a:ext cx="2671762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 = T0*T1.1*R1.1</a:t>
            </a:r>
          </a:p>
        </p:txBody>
      </p:sp>
      <p:sp>
        <p:nvSpPr>
          <p:cNvPr id="36885" name="Text Box 22">
            <a:extLst>
              <a:ext uri="{FF2B5EF4-FFF2-40B4-BE49-F238E27FC236}">
                <a16:creationId xmlns:a16="http://schemas.microsoft.com/office/drawing/2014/main" id="{2D269893-76AC-4F27-9BCE-164CF2A6F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4025900"/>
            <a:ext cx="41783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 = T0*T1.1*R1.1*T1.2*R1.2</a:t>
            </a:r>
          </a:p>
        </p:txBody>
      </p:sp>
      <p:sp>
        <p:nvSpPr>
          <p:cNvPr id="36886" name="Text Box 23">
            <a:extLst>
              <a:ext uri="{FF2B5EF4-FFF2-40B4-BE49-F238E27FC236}">
                <a16:creationId xmlns:a16="http://schemas.microsoft.com/office/drawing/2014/main" id="{79B64EB1-4018-4F9C-AB87-87327C05E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5167313"/>
            <a:ext cx="1249362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 = T0 </a:t>
            </a:r>
          </a:p>
        </p:txBody>
      </p:sp>
      <p:sp>
        <p:nvSpPr>
          <p:cNvPr id="36887" name="Text Box 24">
            <a:extLst>
              <a:ext uri="{FF2B5EF4-FFF2-40B4-BE49-F238E27FC236}">
                <a16:creationId xmlns:a16="http://schemas.microsoft.com/office/drawing/2014/main" id="{9DFE9CA2-AB36-4A30-8CDF-C21F9B92F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5737225"/>
            <a:ext cx="27574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 = T0*T2.1*R2.1 </a:t>
            </a:r>
          </a:p>
        </p:txBody>
      </p:sp>
      <p:sp>
        <p:nvSpPr>
          <p:cNvPr id="36888" name="Text Box 25">
            <a:extLst>
              <a:ext uri="{FF2B5EF4-FFF2-40B4-BE49-F238E27FC236}">
                <a16:creationId xmlns:a16="http://schemas.microsoft.com/office/drawing/2014/main" id="{E518A330-C7F2-45DF-B5AB-0C58E2CD0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6307138"/>
            <a:ext cx="4265612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82" tIns="50941" rIns="101882" bIns="509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 = T0*T2.1*R2.1*T2.2*R2.2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6A2238-363E-4C51-B37F-13D47AF50562}"/>
              </a:ext>
            </a:extLst>
          </p:cNvPr>
          <p:cNvGrpSpPr/>
          <p:nvPr/>
        </p:nvGrpSpPr>
        <p:grpSpPr>
          <a:xfrm>
            <a:off x="1314450" y="2552700"/>
            <a:ext cx="3249613" cy="4191000"/>
            <a:chOff x="1314450" y="2552700"/>
            <a:chExt cx="3249613" cy="4191000"/>
          </a:xfrm>
        </p:grpSpPr>
        <p:sp>
          <p:nvSpPr>
            <p:cNvPr id="36867" name="Line 4">
              <a:extLst>
                <a:ext uri="{FF2B5EF4-FFF2-40B4-BE49-F238E27FC236}">
                  <a16:creationId xmlns:a16="http://schemas.microsoft.com/office/drawing/2014/main" id="{DD7366F0-63A3-4F99-B11A-55B517DC6F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9200" y="3395663"/>
              <a:ext cx="538163" cy="1365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1882" tIns="50941" rIns="101882" bIns="50941" anchor="ctr"/>
            <a:lstStyle/>
            <a:p>
              <a:endParaRPr lang="zh-CN" altLang="en-US"/>
            </a:p>
          </p:txBody>
        </p:sp>
        <p:sp>
          <p:nvSpPr>
            <p:cNvPr id="36868" name="Line 5">
              <a:extLst>
                <a:ext uri="{FF2B5EF4-FFF2-40B4-BE49-F238E27FC236}">
                  <a16:creationId xmlns:a16="http://schemas.microsoft.com/office/drawing/2014/main" id="{DEC2F51C-EA2A-4376-89F8-1089C2A56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125" y="3455988"/>
              <a:ext cx="430213" cy="1330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1882" tIns="50941" rIns="101882" bIns="50941" anchor="ctr"/>
            <a:lstStyle/>
            <a:p>
              <a:endParaRPr lang="zh-CN" altLang="en-US"/>
            </a:p>
          </p:txBody>
        </p:sp>
        <p:sp>
          <p:nvSpPr>
            <p:cNvPr id="36869" name="Line 6">
              <a:extLst>
                <a:ext uri="{FF2B5EF4-FFF2-40B4-BE49-F238E27FC236}">
                  <a16:creationId xmlns:a16="http://schemas.microsoft.com/office/drawing/2014/main" id="{8DC88BF7-4D06-4B6F-B1E0-C52B0754C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7363" y="2695575"/>
              <a:ext cx="0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1882" tIns="50941" rIns="101882" bIns="50941" anchor="ctr"/>
            <a:lstStyle/>
            <a:p>
              <a:endParaRPr lang="zh-CN" altLang="en-US"/>
            </a:p>
          </p:txBody>
        </p:sp>
        <p:sp>
          <p:nvSpPr>
            <p:cNvPr id="36870" name="Oval 7">
              <a:extLst>
                <a:ext uri="{FF2B5EF4-FFF2-40B4-BE49-F238E27FC236}">
                  <a16:creationId xmlns:a16="http://schemas.microsoft.com/office/drawing/2014/main" id="{E6D82615-7473-4B0B-9433-A5EFA5D5F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3050" y="3173413"/>
              <a:ext cx="447675" cy="4635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71" name="Line 8">
              <a:extLst>
                <a:ext uri="{FF2B5EF4-FFF2-40B4-BE49-F238E27FC236}">
                  <a16:creationId xmlns:a16="http://schemas.microsoft.com/office/drawing/2014/main" id="{32FCAEDE-CC33-4B44-BDB0-78255A1C28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3163" y="5038725"/>
              <a:ext cx="0" cy="12350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1882" tIns="50941" rIns="101882" bIns="50941" anchor="ctr"/>
            <a:lstStyle/>
            <a:p>
              <a:endParaRPr lang="zh-CN" altLang="en-US"/>
            </a:p>
          </p:txBody>
        </p:sp>
        <p:sp>
          <p:nvSpPr>
            <p:cNvPr id="36872" name="Oval 9">
              <a:extLst>
                <a:ext uri="{FF2B5EF4-FFF2-40B4-BE49-F238E27FC236}">
                  <a16:creationId xmlns:a16="http://schemas.microsoft.com/office/drawing/2014/main" id="{FF62641C-4292-40F9-BD8A-3897CF573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325" y="4656138"/>
              <a:ext cx="447675" cy="4635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73" name="Oval 10">
              <a:extLst>
                <a:ext uri="{FF2B5EF4-FFF2-40B4-BE49-F238E27FC236}">
                  <a16:creationId xmlns:a16="http://schemas.microsoft.com/office/drawing/2014/main" id="{95960422-74E3-4F0B-BE70-D4F2DFF93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325" y="6281738"/>
              <a:ext cx="447675" cy="4619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74" name="Line 11">
              <a:extLst>
                <a:ext uri="{FF2B5EF4-FFF2-40B4-BE49-F238E27FC236}">
                  <a16:creationId xmlns:a16="http://schemas.microsoft.com/office/drawing/2014/main" id="{4482EEF8-292F-4BBB-9BBE-E62AC677F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4563" y="5040313"/>
              <a:ext cx="15875" cy="12890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1882" tIns="50941" rIns="101882" bIns="50941" anchor="ctr"/>
            <a:lstStyle/>
            <a:p>
              <a:endParaRPr lang="zh-CN" altLang="en-US"/>
            </a:p>
          </p:txBody>
        </p:sp>
        <p:sp>
          <p:nvSpPr>
            <p:cNvPr id="36875" name="Oval 12">
              <a:extLst>
                <a:ext uri="{FF2B5EF4-FFF2-40B4-BE49-F238E27FC236}">
                  <a16:creationId xmlns:a16="http://schemas.microsoft.com/office/drawing/2014/main" id="{538E1C32-59C7-42B9-8997-FA9FC6600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363" y="4645025"/>
              <a:ext cx="449262" cy="4635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76" name="Oval 13">
              <a:extLst>
                <a:ext uri="{FF2B5EF4-FFF2-40B4-BE49-F238E27FC236}">
                  <a16:creationId xmlns:a16="http://schemas.microsoft.com/office/drawing/2014/main" id="{1162498D-4148-450A-A78C-AB4DE5F82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363" y="6270625"/>
              <a:ext cx="449262" cy="4619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101882" tIns="50941" rIns="101882" bIns="50941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77" name="Text Box 14">
              <a:extLst>
                <a:ext uri="{FF2B5EF4-FFF2-40B4-BE49-F238E27FC236}">
                  <a16:creationId xmlns:a16="http://schemas.microsoft.com/office/drawing/2014/main" id="{F6E12DEC-8FAB-41B4-95F1-6423A3C0F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9925" y="3200400"/>
              <a:ext cx="820738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T1.1</a:t>
              </a:r>
            </a:p>
          </p:txBody>
        </p:sp>
        <p:sp>
          <p:nvSpPr>
            <p:cNvPr id="36878" name="Text Box 15">
              <a:extLst>
                <a:ext uri="{FF2B5EF4-FFF2-40B4-BE49-F238E27FC236}">
                  <a16:creationId xmlns:a16="http://schemas.microsoft.com/office/drawing/2014/main" id="{22EE1646-B74D-4DB1-8885-6A559622B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8825" y="3171825"/>
              <a:ext cx="820738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T2.1</a:t>
              </a:r>
            </a:p>
          </p:txBody>
        </p:sp>
        <p:sp>
          <p:nvSpPr>
            <p:cNvPr id="36879" name="Text Box 16">
              <a:extLst>
                <a:ext uri="{FF2B5EF4-FFF2-40B4-BE49-F238E27FC236}">
                  <a16:creationId xmlns:a16="http://schemas.microsoft.com/office/drawing/2014/main" id="{220CF9C0-E21A-43BE-9F9D-47D443902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4450" y="4672013"/>
              <a:ext cx="820738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T1.2</a:t>
              </a:r>
            </a:p>
          </p:txBody>
        </p:sp>
        <p:sp>
          <p:nvSpPr>
            <p:cNvPr id="36880" name="Text Box 17">
              <a:extLst>
                <a:ext uri="{FF2B5EF4-FFF2-40B4-BE49-F238E27FC236}">
                  <a16:creationId xmlns:a16="http://schemas.microsoft.com/office/drawing/2014/main" id="{D8AC4861-6354-4405-B13C-F43FFA219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3325" y="4672013"/>
              <a:ext cx="820738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T2.2</a:t>
              </a:r>
            </a:p>
          </p:txBody>
        </p:sp>
        <p:sp>
          <p:nvSpPr>
            <p:cNvPr id="36881" name="Text Box 18">
              <a:extLst>
                <a:ext uri="{FF2B5EF4-FFF2-40B4-BE49-F238E27FC236}">
                  <a16:creationId xmlns:a16="http://schemas.microsoft.com/office/drawing/2014/main" id="{1B1DA752-522F-431D-A07A-BA856D558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2552700"/>
              <a:ext cx="565150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T0</a:t>
              </a:r>
            </a:p>
          </p:txBody>
        </p:sp>
        <p:sp>
          <p:nvSpPr>
            <p:cNvPr id="36890" name="Text Box 27">
              <a:extLst>
                <a:ext uri="{FF2B5EF4-FFF2-40B4-BE49-F238E27FC236}">
                  <a16:creationId xmlns:a16="http://schemas.microsoft.com/office/drawing/2014/main" id="{0642DF23-4D5F-4A45-9E62-7D7E24D03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0438" y="5529263"/>
              <a:ext cx="81280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R2.2</a:t>
              </a:r>
            </a:p>
          </p:txBody>
        </p:sp>
        <p:sp>
          <p:nvSpPr>
            <p:cNvPr id="36891" name="Text Box 28">
              <a:extLst>
                <a:ext uri="{FF2B5EF4-FFF2-40B4-BE49-F238E27FC236}">
                  <a16:creationId xmlns:a16="http://schemas.microsoft.com/office/drawing/2014/main" id="{819F3749-C328-4313-AE54-C5D1B8157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5567363"/>
              <a:ext cx="81280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R1.2</a:t>
              </a:r>
            </a:p>
          </p:txBody>
        </p:sp>
        <p:sp>
          <p:nvSpPr>
            <p:cNvPr id="36892" name="Text Box 29">
              <a:extLst>
                <a:ext uri="{FF2B5EF4-FFF2-40B4-BE49-F238E27FC236}">
                  <a16:creationId xmlns:a16="http://schemas.microsoft.com/office/drawing/2014/main" id="{C03770AA-9427-429B-9A58-DFBDD7BC3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7100" y="3905250"/>
              <a:ext cx="812800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R2.1</a:t>
              </a:r>
            </a:p>
          </p:txBody>
        </p:sp>
        <p:sp>
          <p:nvSpPr>
            <p:cNvPr id="36893" name="Text Box 30">
              <a:extLst>
                <a:ext uri="{FF2B5EF4-FFF2-40B4-BE49-F238E27FC236}">
                  <a16:creationId xmlns:a16="http://schemas.microsoft.com/office/drawing/2014/main" id="{39609D87-A9FD-45C2-9497-F41540271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238" y="3986213"/>
              <a:ext cx="81280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882" tIns="50941" rIns="101882" bIns="5094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R1.1</a:t>
              </a:r>
            </a:p>
          </p:txBody>
        </p:sp>
      </p:grpSp>
      <p:sp>
        <p:nvSpPr>
          <p:cNvPr id="36894" name="标题 35">
            <a:extLst>
              <a:ext uri="{FF2B5EF4-FFF2-40B4-BE49-F238E27FC236}">
                <a16:creationId xmlns:a16="http://schemas.microsoft.com/office/drawing/2014/main" id="{55A8DCC0-9704-4FC5-A5B4-AB9E4B4D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Forward Kinematics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/>
      <p:bldP spid="36882" grpId="0"/>
      <p:bldP spid="36883" grpId="0"/>
      <p:bldP spid="36884" grpId="0"/>
      <p:bldP spid="36885" grpId="0"/>
      <p:bldP spid="36886" grpId="0"/>
      <p:bldP spid="36887" grpId="0"/>
      <p:bldP spid="3688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9">
            <a:extLst>
              <a:ext uri="{FF2B5EF4-FFF2-40B4-BE49-F238E27FC236}">
                <a16:creationId xmlns:a16="http://schemas.microsoft.com/office/drawing/2014/main" id="{D62FD3A0-AA87-43F5-98B2-07AF4A62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314575"/>
            <a:ext cx="8067675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>
            <a:extLst>
              <a:ext uri="{FF2B5EF4-FFF2-40B4-BE49-F238E27FC236}">
                <a16:creationId xmlns:a16="http://schemas.microsoft.com/office/drawing/2014/main" id="{2DE05EC6-02AE-483F-A858-BA307E06C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100138"/>
            <a:ext cx="8550275" cy="1374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dirty="0"/>
              <a:t>二链杆关节链结构的运动过程：</a:t>
            </a:r>
          </a:p>
          <a:p>
            <a:pPr lvl="1" eaLnBrk="1" hangingPunct="1"/>
            <a:r>
              <a:rPr lang="zh-CN" altLang="en-US" sz="3200" dirty="0"/>
              <a:t>正向运动的解：</a:t>
            </a:r>
          </a:p>
        </p:txBody>
      </p:sp>
      <p:sp>
        <p:nvSpPr>
          <p:cNvPr id="37892" name="标题 8">
            <a:extLst>
              <a:ext uri="{FF2B5EF4-FFF2-40B4-BE49-F238E27FC236}">
                <a16:creationId xmlns:a16="http://schemas.microsoft.com/office/drawing/2014/main" id="{B3DC0725-EA86-484B-9A3A-CDD7EA85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Forward Kinematics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>
            <a:extLst>
              <a:ext uri="{FF2B5EF4-FFF2-40B4-BE49-F238E27FC236}">
                <a16:creationId xmlns:a16="http://schemas.microsoft.com/office/drawing/2014/main" id="{017F415D-AA36-4A40-8592-AEBD2B9248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5763" y="1028700"/>
            <a:ext cx="9429750" cy="1784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zh-CN" altLang="en-US" sz="2800"/>
              <a:t>求解过程直观简单</a:t>
            </a:r>
          </a:p>
          <a:p>
            <a:pPr lvl="1" eaLnBrk="1" hangingPunct="1"/>
            <a:r>
              <a:rPr lang="zh-CN" altLang="en-US" sz="2800"/>
              <a:t>需要制作者清晰定义关节结构中每个部件的所有运动</a:t>
            </a:r>
          </a:p>
          <a:p>
            <a:pPr lvl="1" eaLnBrk="1" hangingPunct="1"/>
            <a:r>
              <a:rPr lang="zh-CN" altLang="en-US" sz="2800"/>
              <a:t>过程比较繁琐，太多的自由度使用户无所适从</a:t>
            </a:r>
          </a:p>
        </p:txBody>
      </p:sp>
      <p:pic>
        <p:nvPicPr>
          <p:cNvPr id="142342" name="Picture 6">
            <a:extLst>
              <a:ext uri="{FF2B5EF4-FFF2-40B4-BE49-F238E27FC236}">
                <a16:creationId xmlns:a16="http://schemas.microsoft.com/office/drawing/2014/main" id="{8F0E9FCB-78F5-48A4-9198-4D1083B0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3028950"/>
            <a:ext cx="7500937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标题 10">
            <a:extLst>
              <a:ext uri="{FF2B5EF4-FFF2-40B4-BE49-F238E27FC236}">
                <a16:creationId xmlns:a16="http://schemas.microsoft.com/office/drawing/2014/main" id="{E41E4049-FCA7-4271-9C57-7F8500D7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Forward Kinematics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>
            <a:extLst>
              <a:ext uri="{FF2B5EF4-FFF2-40B4-BE49-F238E27FC236}">
                <a16:creationId xmlns:a16="http://schemas.microsoft.com/office/drawing/2014/main" id="{7BEC834A-1E96-4519-A4D3-09E8F4D7EE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43013"/>
            <a:ext cx="9215438" cy="1163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457200" lvl="1" indent="-457200" eaLnBrk="1" hangingPunct="1">
              <a:spcBef>
                <a:spcPts val="600"/>
              </a:spcBef>
            </a:pPr>
            <a:r>
              <a:rPr lang="zh-CN" altLang="en-US" sz="2800"/>
              <a:t>只给定末端影响器的空间方位，反求出整个状态向量</a:t>
            </a:r>
          </a:p>
          <a:p>
            <a:pPr marL="457200" lvl="1" indent="-457200" eaLnBrk="1" hangingPunct="1">
              <a:spcBef>
                <a:spcPts val="600"/>
              </a:spcBef>
            </a:pPr>
            <a:r>
              <a:rPr lang="zh-CN" altLang="en-US" sz="2800"/>
              <a:t>用户的交互非常简便</a:t>
            </a:r>
          </a:p>
        </p:txBody>
      </p:sp>
      <p:pic>
        <p:nvPicPr>
          <p:cNvPr id="144388" name="Picture 4">
            <a:extLst>
              <a:ext uri="{FF2B5EF4-FFF2-40B4-BE49-F238E27FC236}">
                <a16:creationId xmlns:a16="http://schemas.microsoft.com/office/drawing/2014/main" id="{92E673AE-3181-449E-BB02-EB861F4B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2513013"/>
            <a:ext cx="6378575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2">
            <a:extLst>
              <a:ext uri="{FF2B5EF4-FFF2-40B4-BE49-F238E27FC236}">
                <a16:creationId xmlns:a16="http://schemas.microsoft.com/office/drawing/2014/main" id="{B86211B7-D30B-4128-8527-69444844F0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>
              <a:tabLst>
                <a:tab pos="1711325" algn="l"/>
              </a:tabLst>
            </a:pPr>
            <a:r>
              <a:rPr lang="en-US" altLang="zh-CN"/>
              <a:t>2. Inverse Kinematics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27F579F-8668-4D8D-83BA-11956B840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>
              <a:tabLst>
                <a:tab pos="1711325" algn="l"/>
              </a:tabLst>
            </a:pPr>
            <a:r>
              <a:rPr lang="en-US" altLang="zh-CN"/>
              <a:t>2. Inverse Kinematics</a:t>
            </a:r>
          </a:p>
        </p:txBody>
      </p:sp>
      <p:pic>
        <p:nvPicPr>
          <p:cNvPr id="228355" name="Picture 3">
            <a:extLst>
              <a:ext uri="{FF2B5EF4-FFF2-40B4-BE49-F238E27FC236}">
                <a16:creationId xmlns:a16="http://schemas.microsoft.com/office/drawing/2014/main" id="{F224F5BD-5E6B-4E60-9106-5D6300C95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2065338"/>
            <a:ext cx="36544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  <p:pic>
        <p:nvPicPr>
          <p:cNvPr id="228356" name="Picture 4">
            <a:extLst>
              <a:ext uri="{FF2B5EF4-FFF2-40B4-BE49-F238E27FC236}">
                <a16:creationId xmlns:a16="http://schemas.microsoft.com/office/drawing/2014/main" id="{616A3536-4A66-4FCD-9F98-4D5FCDDD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6938" y="4341813"/>
            <a:ext cx="3192462" cy="22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  <p:sp>
        <p:nvSpPr>
          <p:cNvPr id="41989" name="Rectangle 5">
            <a:extLst>
              <a:ext uri="{FF2B5EF4-FFF2-40B4-BE49-F238E27FC236}">
                <a16:creationId xmlns:a16="http://schemas.microsoft.com/office/drawing/2014/main" id="{22B748DD-CC81-4215-BAA0-9A2B27F916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671638"/>
            <a:ext cx="8550275" cy="3986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/>
              <a:t>Given</a:t>
            </a:r>
          </a:p>
          <a:p>
            <a:pPr marL="1409700" lvl="1" indent="-582613" eaLnBrk="1" hangingPunct="1"/>
            <a:r>
              <a:rPr lang="en-US" altLang="zh-CN"/>
              <a:t>Root transformation</a:t>
            </a:r>
          </a:p>
          <a:p>
            <a:pPr marL="1409700" lvl="1" indent="-582613" eaLnBrk="1" hangingPunct="1"/>
            <a:r>
              <a:rPr lang="en-US" altLang="zh-CN"/>
              <a:t>Initial configuration</a:t>
            </a:r>
          </a:p>
          <a:p>
            <a:pPr marL="1409700" lvl="1" indent="-582613" eaLnBrk="1" hangingPunct="1"/>
            <a:r>
              <a:rPr lang="en-US" altLang="zh-CN"/>
              <a:t>Desired end point location</a:t>
            </a:r>
          </a:p>
          <a:p>
            <a:pPr marL="754063" indent="-584200" eaLnBrk="1" hangingPunct="1"/>
            <a:r>
              <a:rPr lang="en-US" altLang="zh-CN"/>
              <a:t>Find</a:t>
            </a:r>
          </a:p>
          <a:p>
            <a:pPr marL="1409700" lvl="1" indent="-582613" eaLnBrk="1" hangingPunct="1"/>
            <a:r>
              <a:rPr lang="en-US" altLang="zh-CN"/>
              <a:t>Interior parameter settings</a:t>
            </a: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B42E77-04D8-4220-A45D-5C00F32E355E}"/>
              </a:ext>
            </a:extLst>
          </p:cNvPr>
          <p:cNvSpPr/>
          <p:nvPr/>
        </p:nvSpPr>
        <p:spPr bwMode="auto">
          <a:xfrm>
            <a:off x="8172450" y="3314700"/>
            <a:ext cx="928688" cy="64928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endParaRPr lang="zh-CN" altLang="en-US" sz="2400">
              <a:latin typeface="Arial Black" pitchFamily="34" charset="0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4C591612-B5A0-42F4-9754-7B3B90290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>
              <a:tabLst>
                <a:tab pos="1711325" algn="l"/>
              </a:tabLst>
            </a:pPr>
            <a:r>
              <a:rPr lang="en-US" altLang="zh-CN"/>
              <a:t>2. Inverse Kinematics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E5F1822-9580-4DB1-B623-46B6F8B0E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028700"/>
            <a:ext cx="8550275" cy="625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534988" indent="-508000" eaLnBrk="1" hangingPunct="1">
              <a:tabLst>
                <a:tab pos="1216025" algn="l"/>
              </a:tabLst>
            </a:pPr>
            <a:r>
              <a:rPr lang="en-US" altLang="zh-CN"/>
              <a:t>A simple two segment arm in 2D</a:t>
            </a:r>
          </a:p>
        </p:txBody>
      </p:sp>
      <p:pic>
        <p:nvPicPr>
          <p:cNvPr id="230404" name="Picture 4">
            <a:extLst>
              <a:ext uri="{FF2B5EF4-FFF2-40B4-BE49-F238E27FC236}">
                <a16:creationId xmlns:a16="http://schemas.microsoft.com/office/drawing/2014/main" id="{E256C062-9BB5-48B8-BF0C-3D24B55E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b="5634"/>
          <a:stretch>
            <a:fillRect/>
          </a:stretch>
        </p:blipFill>
        <p:spPr bwMode="auto">
          <a:xfrm>
            <a:off x="1314450" y="2028825"/>
            <a:ext cx="7748588" cy="5000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AF0FE1D-57BB-4374-800C-5DE3B14C8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00013"/>
            <a:ext cx="8550275" cy="795337"/>
          </a:xfrm>
        </p:spPr>
        <p:txBody>
          <a:bodyPr/>
          <a:lstStyle/>
          <a:p>
            <a:pPr marL="26988" eaLnBrk="1" hangingPunct="1">
              <a:tabLst>
                <a:tab pos="1711325" algn="l"/>
              </a:tabLst>
            </a:pPr>
            <a:r>
              <a:rPr lang="en-US" altLang="zh-CN"/>
              <a:t>2. Inverse Kinematics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082EAD7-0416-4393-950D-F16339718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28700"/>
            <a:ext cx="8550275" cy="625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534988" indent="-508000" eaLnBrk="1" hangingPunct="1">
              <a:tabLst>
                <a:tab pos="1216025" algn="l"/>
              </a:tabLst>
            </a:pPr>
            <a:r>
              <a:rPr lang="en-US" altLang="zh-CN"/>
              <a:t>Direct IK: solve for the parameters</a:t>
            </a:r>
          </a:p>
        </p:txBody>
      </p:sp>
      <p:pic>
        <p:nvPicPr>
          <p:cNvPr id="232452" name="Picture 4">
            <a:extLst>
              <a:ext uri="{FF2B5EF4-FFF2-40B4-BE49-F238E27FC236}">
                <a16:creationId xmlns:a16="http://schemas.microsoft.com/office/drawing/2014/main" id="{0CCF70DC-F9E3-44B4-B496-3D6017BF1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b="5932"/>
          <a:stretch>
            <a:fillRect/>
          </a:stretch>
        </p:blipFill>
        <p:spPr bwMode="auto">
          <a:xfrm>
            <a:off x="1243013" y="1814513"/>
            <a:ext cx="8048625" cy="514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D5F264A-D683-40A9-ADA3-53C7822F1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>
              <a:tabLst>
                <a:tab pos="1711325" algn="l"/>
              </a:tabLst>
            </a:pPr>
            <a:r>
              <a:rPr lang="en-US" altLang="zh-CN"/>
              <a:t>2. Inverse Kinematics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25AAA6A-E0EE-4772-A02A-FFC9603F6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00138"/>
            <a:ext cx="9215438" cy="1909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534988" indent="-508000" eaLnBrk="1" hangingPunct="1">
              <a:tabLst>
                <a:tab pos="1216025" algn="l"/>
              </a:tabLst>
            </a:pPr>
            <a:r>
              <a:rPr lang="en-US" altLang="zh-CN"/>
              <a:t>Why is the problem </a:t>
            </a:r>
            <a:r>
              <a:rPr lang="en-US" altLang="zh-CN">
                <a:solidFill>
                  <a:srgbClr val="FF0000"/>
                </a:solidFill>
              </a:rPr>
              <a:t>hard</a:t>
            </a:r>
            <a:r>
              <a:rPr lang="en-US" altLang="zh-CN"/>
              <a:t>?</a:t>
            </a:r>
          </a:p>
          <a:p>
            <a:pPr marL="1249363" lvl="2" indent="-498475" eaLnBrk="1" hangingPunct="1">
              <a:tabLst>
                <a:tab pos="1216025" algn="l"/>
              </a:tabLst>
            </a:pPr>
            <a:r>
              <a:rPr lang="en-US" altLang="zh-CN">
                <a:solidFill>
                  <a:srgbClr val="FF0000"/>
                </a:solidFill>
              </a:rPr>
              <a:t>Multiple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solutions</a:t>
            </a:r>
            <a:r>
              <a:rPr lang="en-US" altLang="zh-CN"/>
              <a:t> separated in configuration space</a:t>
            </a:r>
          </a:p>
        </p:txBody>
      </p:sp>
      <p:pic>
        <p:nvPicPr>
          <p:cNvPr id="234500" name="Picture 4">
            <a:extLst>
              <a:ext uri="{FF2B5EF4-FFF2-40B4-BE49-F238E27FC236}">
                <a16:creationId xmlns:a16="http://schemas.microsoft.com/office/drawing/2014/main" id="{6C6E9564-8B51-41D6-AFB5-B82F31655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0025" y="2992438"/>
            <a:ext cx="7416800" cy="439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>
            <a:extLst>
              <a:ext uri="{FF2B5EF4-FFF2-40B4-BE49-F238E27FC236}">
                <a16:creationId xmlns:a16="http://schemas.microsoft.com/office/drawing/2014/main" id="{1C9189C0-F6E5-42A2-BE3C-504C5C521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Keyframe Example</a:t>
            </a:r>
          </a:p>
        </p:txBody>
      </p:sp>
      <p:pic>
        <p:nvPicPr>
          <p:cNvPr id="48" name="图片 47" descr="09595S432-0.gif">
            <a:extLst>
              <a:ext uri="{FF2B5EF4-FFF2-40B4-BE49-F238E27FC236}">
                <a16:creationId xmlns:a16="http://schemas.microsoft.com/office/drawing/2014/main" id="{2F8E6AA1-6484-45EB-BEAD-506EC3A95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2957513"/>
            <a:ext cx="5500687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 descr="09595S431-1.gif">
            <a:extLst>
              <a:ext uri="{FF2B5EF4-FFF2-40B4-BE49-F238E27FC236}">
                <a16:creationId xmlns:a16="http://schemas.microsoft.com/office/drawing/2014/main" id="{DAE820E9-6300-4558-B415-BFAC87EB1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301875"/>
            <a:ext cx="567055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图片 49" descr="09595S361-3.gif">
            <a:extLst>
              <a:ext uri="{FF2B5EF4-FFF2-40B4-BE49-F238E27FC236}">
                <a16:creationId xmlns:a16="http://schemas.microsoft.com/office/drawing/2014/main" id="{9C0F1DE0-D673-46AC-98EF-17B24E248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528763"/>
            <a:ext cx="5715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EB9BB09-17DC-4F10-AD54-9D0135F60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>
              <a:tabLst>
                <a:tab pos="1711325" algn="l"/>
              </a:tabLst>
            </a:pPr>
            <a:r>
              <a:rPr lang="en-US" altLang="zh-CN"/>
              <a:t>2. Inverse Kinematics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DBE4558-4B2A-4284-8A9E-203C060684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1513" y="1028700"/>
            <a:ext cx="9144000" cy="1909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446088" indent="-419100" eaLnBrk="1" hangingPunct="1">
              <a:tabLst>
                <a:tab pos="1216025" algn="l"/>
              </a:tabLst>
            </a:pPr>
            <a:r>
              <a:rPr lang="en-US" altLang="zh-CN"/>
              <a:t>Why is the problem </a:t>
            </a:r>
            <a:r>
              <a:rPr lang="en-US" altLang="zh-CN">
                <a:solidFill>
                  <a:srgbClr val="FF0000"/>
                </a:solidFill>
              </a:rPr>
              <a:t>hard</a:t>
            </a:r>
            <a:r>
              <a:rPr lang="en-US" altLang="zh-CN"/>
              <a:t>?</a:t>
            </a:r>
          </a:p>
          <a:p>
            <a:pPr marL="1249363" lvl="2" indent="-714375" eaLnBrk="1" hangingPunct="1">
              <a:tabLst>
                <a:tab pos="1216025" algn="l"/>
              </a:tabLst>
            </a:pPr>
            <a:r>
              <a:rPr lang="en-US" altLang="zh-CN">
                <a:solidFill>
                  <a:srgbClr val="FF0000"/>
                </a:solidFill>
              </a:rPr>
              <a:t>Multiple solutions </a:t>
            </a:r>
            <a:r>
              <a:rPr lang="en-US" altLang="zh-CN"/>
              <a:t>connected in configuration space</a:t>
            </a:r>
          </a:p>
        </p:txBody>
      </p:sp>
      <p:pic>
        <p:nvPicPr>
          <p:cNvPr id="236548" name="Picture 4">
            <a:extLst>
              <a:ext uri="{FF2B5EF4-FFF2-40B4-BE49-F238E27FC236}">
                <a16:creationId xmlns:a16="http://schemas.microsoft.com/office/drawing/2014/main" id="{46FA6E32-20DD-4EBA-957B-458FFBD8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8763" y="3028950"/>
            <a:ext cx="7072312" cy="4189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1B196B9-9AF7-48AD-A5B4-D001CCB1A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>
              <a:tabLst>
                <a:tab pos="1711325" algn="l"/>
              </a:tabLst>
            </a:pPr>
            <a:r>
              <a:rPr lang="en-US" altLang="zh-CN"/>
              <a:t>2. Inverse Kinematics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9B9E3AC-5C49-415E-B25A-B22127989D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243013"/>
            <a:ext cx="8550275" cy="1338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6988" indent="0" eaLnBrk="1" hangingPunct="1">
              <a:tabLst>
                <a:tab pos="1216025" algn="l"/>
              </a:tabLst>
            </a:pPr>
            <a:r>
              <a:rPr lang="en-US" altLang="zh-CN"/>
              <a:t>Why is the problem </a:t>
            </a:r>
            <a:r>
              <a:rPr lang="en-US" altLang="zh-CN">
                <a:solidFill>
                  <a:srgbClr val="FF0000"/>
                </a:solidFill>
              </a:rPr>
              <a:t>hard</a:t>
            </a:r>
            <a:r>
              <a:rPr lang="en-US" altLang="zh-CN"/>
              <a:t>?</a:t>
            </a:r>
          </a:p>
          <a:p>
            <a:pPr marL="1152525" lvl="2" indent="-401638" eaLnBrk="1" hangingPunct="1">
              <a:tabLst>
                <a:tab pos="1216025" algn="l"/>
              </a:tabLst>
            </a:pPr>
            <a:r>
              <a:rPr lang="en-US" altLang="zh-CN"/>
              <a:t>Solutions may </a:t>
            </a:r>
            <a:r>
              <a:rPr lang="en-US" altLang="zh-CN">
                <a:solidFill>
                  <a:srgbClr val="FF0000"/>
                </a:solidFill>
              </a:rPr>
              <a:t>not</a:t>
            </a:r>
            <a:r>
              <a:rPr lang="en-US" altLang="zh-CN"/>
              <a:t> always </a:t>
            </a:r>
            <a:r>
              <a:rPr lang="en-US" altLang="zh-CN">
                <a:solidFill>
                  <a:srgbClr val="FF0000"/>
                </a:solidFill>
              </a:rPr>
              <a:t>exist</a:t>
            </a:r>
          </a:p>
        </p:txBody>
      </p:sp>
      <p:pic>
        <p:nvPicPr>
          <p:cNvPr id="238596" name="Picture 4">
            <a:extLst>
              <a:ext uri="{FF2B5EF4-FFF2-40B4-BE49-F238E27FC236}">
                <a16:creationId xmlns:a16="http://schemas.microsoft.com/office/drawing/2014/main" id="{B60C0BE1-1C7D-4DC6-9445-FD85FB422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599999">
            <a:off x="1814513" y="2600325"/>
            <a:ext cx="7013575" cy="459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0800" dir="2700000" algn="ctr" rotWithShape="0">
              <a:srgbClr val="280E00">
                <a:alpha val="59999"/>
              </a:srgbClr>
            </a:outerShdw>
          </a:effec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>
            <a:extLst>
              <a:ext uri="{FF2B5EF4-FFF2-40B4-BE49-F238E27FC236}">
                <a16:creationId xmlns:a16="http://schemas.microsoft.com/office/drawing/2014/main" id="{3DA16FAD-8595-4DCC-900A-DCEDCE7325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4029075"/>
            <a:ext cx="6591300" cy="3233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>
            <a:extLst>
              <a:ext uri="{FF2B5EF4-FFF2-40B4-BE49-F238E27FC236}">
                <a16:creationId xmlns:a16="http://schemas.microsoft.com/office/drawing/2014/main" id="{FFD80862-B3DA-4A55-A86A-B7BEB35D9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90488"/>
            <a:ext cx="8816975" cy="795337"/>
          </a:xfrm>
        </p:spPr>
        <p:txBody>
          <a:bodyPr/>
          <a:lstStyle/>
          <a:p>
            <a:pPr eaLnBrk="1" hangingPunct="1"/>
            <a:r>
              <a:rPr lang="zh-CN" altLang="en-US" sz="4400"/>
              <a:t>五、</a:t>
            </a:r>
            <a:r>
              <a:rPr lang="en-US" altLang="zh-CN" sz="4400"/>
              <a:t>Skeletal Animation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9C6F521D-EC3E-42B1-A478-DC41F00066E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376363" y="885825"/>
            <a:ext cx="7715250" cy="326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447675" indent="-447675" eaLnBrk="1" hangingPunct="1">
              <a:buClr>
                <a:srgbClr val="000000"/>
              </a:buClr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Pieces</a:t>
            </a:r>
          </a:p>
          <a:p>
            <a:pPr marL="923925" lvl="4" indent="-447675"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Skeleton</a:t>
            </a:r>
          </a:p>
          <a:p>
            <a:pPr marL="923925" lvl="4" indent="-447675"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Bones</a:t>
            </a:r>
          </a:p>
          <a:p>
            <a:pPr marL="923925" lvl="4" indent="-447675"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</a:p>
          <a:p>
            <a:pPr marL="923925" lvl="4" indent="-447675"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</a:p>
          <a:p>
            <a:pPr marL="923925" lvl="4" indent="-447675"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from skeleton to mesh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2A5FDF28-3247-4A73-9494-7D30E744A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57325"/>
            <a:ext cx="5000625" cy="310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447675" indent="-447675" eaLnBrk="1" hangingPunct="1"/>
            <a:r>
              <a:rPr lang="en-US" altLang="zh-CN" sz="3200" dirty="0">
                <a:solidFill>
                  <a:srgbClr val="FF0000"/>
                </a:solidFill>
              </a:rPr>
              <a:t>Skeletal bones</a:t>
            </a:r>
          </a:p>
          <a:p>
            <a:pPr marL="985838" lvl="2" indent="-447675" eaLnBrk="1" hangingPunct="1"/>
            <a:r>
              <a:rPr lang="en-US" altLang="zh-CN" sz="2800" dirty="0"/>
              <a:t>Connected in a tree</a:t>
            </a:r>
          </a:p>
          <a:p>
            <a:pPr marL="985838" lvl="2" indent="-447675" eaLnBrk="1" hangingPunct="1"/>
            <a:r>
              <a:rPr lang="en-US" altLang="zh-CN" sz="2800" dirty="0"/>
              <a:t>No cycles</a:t>
            </a:r>
          </a:p>
          <a:p>
            <a:pPr marL="985838" lvl="2" indent="-447675" eaLnBrk="1" hangingPunct="1"/>
            <a:r>
              <a:rPr lang="en-US" altLang="zh-CN" sz="2800" dirty="0"/>
              <a:t>No multiple parents</a:t>
            </a:r>
          </a:p>
          <a:p>
            <a:pPr marL="985838" lvl="2" indent="-447675" eaLnBrk="1" hangingPunct="1"/>
            <a:r>
              <a:rPr lang="en-US" altLang="zh-CN" sz="2800" dirty="0"/>
              <a:t>Length and rotation</a:t>
            </a:r>
          </a:p>
        </p:txBody>
      </p:sp>
      <p:pic>
        <p:nvPicPr>
          <p:cNvPr id="49155" name="Picture 4" descr="skeleton_root">
            <a:extLst>
              <a:ext uri="{FF2B5EF4-FFF2-40B4-BE49-F238E27FC236}">
                <a16:creationId xmlns:a16="http://schemas.microsoft.com/office/drawing/2014/main" id="{F348E1CC-9909-4A94-9F66-6E7229DE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92188"/>
            <a:ext cx="2430463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5" descr="skeleton_cycle">
            <a:extLst>
              <a:ext uri="{FF2B5EF4-FFF2-40B4-BE49-F238E27FC236}">
                <a16:creationId xmlns:a16="http://schemas.microsoft.com/office/drawing/2014/main" id="{1DF18134-1F11-47B2-B6C0-AB3DFB8A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8" y="4210050"/>
            <a:ext cx="2560637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2">
            <a:extLst>
              <a:ext uri="{FF2B5EF4-FFF2-40B4-BE49-F238E27FC236}">
                <a16:creationId xmlns:a16="http://schemas.microsoft.com/office/drawing/2014/main" id="{5A4BA69A-0E57-4C0F-A351-4B700E9A87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68263"/>
            <a:ext cx="8570913" cy="795337"/>
          </a:xfrm>
        </p:spPr>
        <p:txBody>
          <a:bodyPr/>
          <a:lstStyle/>
          <a:p>
            <a:pPr eaLnBrk="1" hangingPunct="1"/>
            <a:r>
              <a:rPr lang="zh-CN" altLang="en-US"/>
              <a:t>五、</a:t>
            </a:r>
            <a:r>
              <a:rPr lang="en-US" altLang="zh-CN"/>
              <a:t>Skeletal Animation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D5CACEFD-A7C8-463E-A9FA-A87633CD41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528763"/>
            <a:ext cx="55721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447675" indent="-447675" eaLnBrk="1" hangingPunct="1"/>
            <a:r>
              <a:rPr lang="en-US" altLang="zh-CN" sz="3200" dirty="0"/>
              <a:t>Other uses</a:t>
            </a:r>
          </a:p>
          <a:p>
            <a:pPr marL="1138238" lvl="2" indent="-315913" eaLnBrk="1" hangingPunct="1"/>
            <a:r>
              <a:rPr lang="en-US" altLang="zh-CN" sz="2800" dirty="0"/>
              <a:t>Not just biped characters</a:t>
            </a:r>
          </a:p>
          <a:p>
            <a:pPr marL="1138238" lvl="2" indent="-315913" eaLnBrk="1" hangingPunct="1"/>
            <a:r>
              <a:rPr lang="en-US" altLang="zh-CN" sz="2800" dirty="0"/>
              <a:t>Doors, levers, </a:t>
            </a:r>
            <a:r>
              <a:rPr lang="en-US" altLang="zh-CN" sz="2800" dirty="0" err="1"/>
              <a:t>etc</a:t>
            </a:r>
            <a:endParaRPr lang="en-US" altLang="zh-CN" sz="2800" dirty="0"/>
          </a:p>
        </p:txBody>
      </p:sp>
      <p:pic>
        <p:nvPicPr>
          <p:cNvPr id="50179" name="Picture 4" descr="scorpion">
            <a:extLst>
              <a:ext uri="{FF2B5EF4-FFF2-40B4-BE49-F238E27FC236}">
                <a16:creationId xmlns:a16="http://schemas.microsoft.com/office/drawing/2014/main" id="{28DA3424-731F-4C49-BF59-3437EA445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1028700"/>
            <a:ext cx="227647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5" descr="shuttle_plain">
            <a:extLst>
              <a:ext uri="{FF2B5EF4-FFF2-40B4-BE49-F238E27FC236}">
                <a16:creationId xmlns:a16="http://schemas.microsoft.com/office/drawing/2014/main" id="{7C24A0DC-CFDD-4F31-B037-0F8C1B54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4314825"/>
            <a:ext cx="2135188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 descr="shuttle_skeleton">
            <a:extLst>
              <a:ext uri="{FF2B5EF4-FFF2-40B4-BE49-F238E27FC236}">
                <a16:creationId xmlns:a16="http://schemas.microsoft.com/office/drawing/2014/main" id="{02F20414-72E1-42A0-BD8B-83A250DFC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4314825"/>
            <a:ext cx="20701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Rectangle 2">
            <a:extLst>
              <a:ext uri="{FF2B5EF4-FFF2-40B4-BE49-F238E27FC236}">
                <a16:creationId xmlns:a16="http://schemas.microsoft.com/office/drawing/2014/main" id="{7865F754-346E-4725-A267-DBC8E38989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五、</a:t>
            </a:r>
            <a:r>
              <a:rPr lang="en-US" altLang="zh-CN"/>
              <a:t>Skeletal Animation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7">
            <a:extLst>
              <a:ext uri="{FF2B5EF4-FFF2-40B4-BE49-F238E27FC236}">
                <a16:creationId xmlns:a16="http://schemas.microsoft.com/office/drawing/2014/main" id="{220EDE73-1960-486A-A439-88D53175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83BFEC-80F6-42B2-9C2A-E73A6E0143AE}"/>
              </a:ext>
            </a:extLst>
          </p:cNvPr>
          <p:cNvSpPr txBox="1">
            <a:spLocks noChangeArrowheads="1"/>
          </p:cNvSpPr>
          <p:nvPr/>
        </p:nvSpPr>
        <p:spPr>
          <a:xfrm>
            <a:off x="1284288" y="1509713"/>
            <a:ext cx="4816475" cy="414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Keyframing</a:t>
            </a:r>
            <a:endParaRPr lang="en-US" altLang="en-US" sz="3200" b="1" kern="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Skeletal Animation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capture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Editing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Times New Roman"/>
              </a:rPr>
              <a:t>Summary</a:t>
            </a:r>
            <a:endParaRPr lang="zh-CN" altLang="en-US" sz="3200" b="1" dirty="0">
              <a:solidFill>
                <a:srgbClr val="333333"/>
              </a:solidFill>
              <a:latin typeface="Times New Roman"/>
            </a:endParaRPr>
          </a:p>
        </p:txBody>
      </p:sp>
      <p:pic>
        <p:nvPicPr>
          <p:cNvPr id="51204" name="Picture 9">
            <a:extLst>
              <a:ext uri="{FF2B5EF4-FFF2-40B4-BE49-F238E27FC236}">
                <a16:creationId xmlns:a16="http://schemas.microsoft.com/office/drawing/2014/main" id="{B0CB10F8-ACA0-4EA8-AE47-74100F437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7"/>
          <a:stretch>
            <a:fillRect/>
          </a:stretch>
        </p:blipFill>
        <p:spPr bwMode="auto">
          <a:xfrm>
            <a:off x="6243638" y="1814513"/>
            <a:ext cx="26066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4">
            <a:extLst>
              <a:ext uri="{FF2B5EF4-FFF2-40B4-BE49-F238E27FC236}">
                <a16:creationId xmlns:a16="http://schemas.microsoft.com/office/drawing/2014/main" id="{A08041CA-66AE-4E4C-96B5-A40F71E47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0"/>
            <a:ext cx="52276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zh-CN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一、</a:t>
            </a:r>
            <a:r>
              <a:rPr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Types of Systems</a:t>
            </a:r>
            <a:endParaRPr lang="zh-CN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20A94-CB1D-4757-9D63-37644C31BBFA}"/>
              </a:ext>
            </a:extLst>
          </p:cNvPr>
          <p:cNvSpPr txBox="1"/>
          <p:nvPr/>
        </p:nvSpPr>
        <p:spPr>
          <a:xfrm>
            <a:off x="885825" y="2171700"/>
            <a:ext cx="5003800" cy="26225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40" b="1" dirty="0">
                <a:latin typeface="Times New Roman"/>
              </a:rPr>
              <a:t>• Optical systems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40" b="1" dirty="0">
                <a:latin typeface="Times New Roman"/>
              </a:rPr>
              <a:t>• Magnetic systems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40" b="1" dirty="0">
                <a:latin typeface="Times New Roman"/>
              </a:rPr>
              <a:t>• Motion tapes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40" b="1" dirty="0">
                <a:latin typeface="Times New Roman"/>
              </a:rPr>
              <a:t>• Inertial and ultrasonic systems</a:t>
            </a:r>
            <a:endParaRPr lang="zh-CN" altLang="en-US" sz="2840" b="1" dirty="0">
              <a:latin typeface="Times New Roman"/>
            </a:endParaRPr>
          </a:p>
        </p:txBody>
      </p:sp>
      <p:pic>
        <p:nvPicPr>
          <p:cNvPr id="52228" name="图片 8" descr="ws_15D.tmp">
            <a:extLst>
              <a:ext uri="{FF2B5EF4-FFF2-40B4-BE49-F238E27FC236}">
                <a16:creationId xmlns:a16="http://schemas.microsoft.com/office/drawing/2014/main" id="{A8197FFC-198D-4AE7-8FE3-012F4FEBC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1243013"/>
            <a:ext cx="3957638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5419F61E-7A9B-4EA5-94D6-5490E7F68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Demo</a:t>
            </a:r>
          </a:p>
        </p:txBody>
      </p:sp>
      <p:pic>
        <p:nvPicPr>
          <p:cNvPr id="7" name="chapter3_motion captuter.mp4">
            <a:hlinkClick r:id="" action="ppaction://media"/>
            <a:extLst>
              <a:ext uri="{FF2B5EF4-FFF2-40B4-BE49-F238E27FC236}">
                <a16:creationId xmlns:a16="http://schemas.microsoft.com/office/drawing/2014/main" id="{2FF3F68D-D65C-4C05-A0F9-AFE11A48161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1385888"/>
            <a:ext cx="6548437" cy="4786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0" name="Picture 2">
            <a:extLst>
              <a:ext uri="{FF2B5EF4-FFF2-40B4-BE49-F238E27FC236}">
                <a16:creationId xmlns:a16="http://schemas.microsoft.com/office/drawing/2014/main" id="{D728C2A2-9892-4877-9BDD-6BF138A7E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8697" y="2005013"/>
            <a:ext cx="6215063" cy="3548062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4" descr="ws_16A.tmp">
            <a:extLst>
              <a:ext uri="{FF2B5EF4-FFF2-40B4-BE49-F238E27FC236}">
                <a16:creationId xmlns:a16="http://schemas.microsoft.com/office/drawing/2014/main" id="{0EACF5BD-CA3F-42EA-BBA7-A25218098245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52"/>
          <a:stretch/>
        </p:blipFill>
        <p:spPr bwMode="auto">
          <a:xfrm>
            <a:off x="2192759" y="4953001"/>
            <a:ext cx="393419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>
            <a:extLst>
              <a:ext uri="{FF2B5EF4-FFF2-40B4-BE49-F238E27FC236}">
                <a16:creationId xmlns:a16="http://schemas.microsoft.com/office/drawing/2014/main" id="{028ACF5D-40B4-40E4-9506-2D4550F25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0"/>
            <a:ext cx="434022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>
                <a:latin typeface="Times New Roman" panose="02020603050405020304" pitchFamily="18" charset="0"/>
              </a:rPr>
              <a:t>1. Optical systems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sp>
        <p:nvSpPr>
          <p:cNvPr id="2053" name="TextBox 6">
            <a:extLst>
              <a:ext uri="{FF2B5EF4-FFF2-40B4-BE49-F238E27FC236}">
                <a16:creationId xmlns:a16="http://schemas.microsoft.com/office/drawing/2014/main" id="{DBC59CA3-76EF-4A56-B7EE-54C7EB8E9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55" y="1268429"/>
            <a:ext cx="8372169" cy="284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Cameras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</a:rPr>
              <a:t>High temporal resolution (120+ fps)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</a:rPr>
              <a:t>Detect the locations of reﬂective markers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Markers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</a:rPr>
              <a:t>Sensitive to infrared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8077CAB7-6CAE-48B4-988F-214F886331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4225" y="3198813"/>
          <a:ext cx="2719388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494529" imgH="4993999" progId="Photoshop.Image.5">
                  <p:embed/>
                </p:oleObj>
              </mc:Choice>
              <mc:Fallback>
                <p:oleObj name="Image" r:id="rId4" imgW="3494529" imgH="4993999" progId="Photoshop.Image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4225" y="3198813"/>
                        <a:ext cx="2719388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9">
            <a:extLst>
              <a:ext uri="{FF2B5EF4-FFF2-40B4-BE49-F238E27FC236}">
                <a16:creationId xmlns:a16="http://schemas.microsoft.com/office/drawing/2014/main" id="{24F7F795-408A-4F2C-93AA-D95F4C2E8C84}"/>
              </a:ext>
            </a:extLst>
          </p:cNvPr>
          <p:cNvGrpSpPr>
            <a:grpSpLocks/>
          </p:cNvGrpSpPr>
          <p:nvPr/>
        </p:nvGrpSpPr>
        <p:grpSpPr bwMode="auto">
          <a:xfrm>
            <a:off x="7637463" y="4116388"/>
            <a:ext cx="2087562" cy="2663825"/>
            <a:chOff x="612" y="2251"/>
            <a:chExt cx="1315" cy="1678"/>
          </a:xfrm>
        </p:grpSpPr>
        <p:sp>
          <p:nvSpPr>
            <p:cNvPr id="2059" name="Oval 18">
              <a:extLst>
                <a:ext uri="{FF2B5EF4-FFF2-40B4-BE49-F238E27FC236}">
                  <a16:creationId xmlns:a16="http://schemas.microsoft.com/office/drawing/2014/main" id="{AFF3AB62-8055-401A-AC6A-AF17E1D48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2704"/>
              <a:ext cx="227" cy="22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0" name="Oval 19">
              <a:extLst>
                <a:ext uri="{FF2B5EF4-FFF2-40B4-BE49-F238E27FC236}">
                  <a16:creationId xmlns:a16="http://schemas.microsoft.com/office/drawing/2014/main" id="{119BDFEC-C26C-4D86-A9AC-641434FA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2931"/>
              <a:ext cx="227" cy="22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1" name="Oval 20">
              <a:extLst>
                <a:ext uri="{FF2B5EF4-FFF2-40B4-BE49-F238E27FC236}">
                  <a16:creationId xmlns:a16="http://schemas.microsoft.com/office/drawing/2014/main" id="{2094F073-FDD5-4A78-980B-46BB38A01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3748"/>
              <a:ext cx="91" cy="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2" name="Oval 21">
              <a:extLst>
                <a:ext uri="{FF2B5EF4-FFF2-40B4-BE49-F238E27FC236}">
                  <a16:creationId xmlns:a16="http://schemas.microsoft.com/office/drawing/2014/main" id="{8318B568-B646-4A89-989C-56B81D3A0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793"/>
              <a:ext cx="91" cy="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3" name="Oval 22">
              <a:extLst>
                <a:ext uri="{FF2B5EF4-FFF2-40B4-BE49-F238E27FC236}">
                  <a16:creationId xmlns:a16="http://schemas.microsoft.com/office/drawing/2014/main" id="{CAD65EBF-00EA-4740-8723-4C391D2DF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3203"/>
              <a:ext cx="136" cy="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4" name="Oval 23">
              <a:extLst>
                <a:ext uri="{FF2B5EF4-FFF2-40B4-BE49-F238E27FC236}">
                  <a16:creationId xmlns:a16="http://schemas.microsoft.com/office/drawing/2014/main" id="{74C97770-0D85-4467-B378-E06ABE7C3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704"/>
              <a:ext cx="136" cy="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5" name="Oval 24">
              <a:extLst>
                <a:ext uri="{FF2B5EF4-FFF2-40B4-BE49-F238E27FC236}">
                  <a16:creationId xmlns:a16="http://schemas.microsoft.com/office/drawing/2014/main" id="{2746CE73-CE75-42DF-9889-5FFA518CB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158"/>
              <a:ext cx="136" cy="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6" name="Oval 25">
              <a:extLst>
                <a:ext uri="{FF2B5EF4-FFF2-40B4-BE49-F238E27FC236}">
                  <a16:creationId xmlns:a16="http://schemas.microsoft.com/office/drawing/2014/main" id="{1244D4A1-FB48-4633-95AB-4A6FB0B0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2251"/>
              <a:ext cx="136" cy="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7" name="Oval 26">
              <a:extLst>
                <a:ext uri="{FF2B5EF4-FFF2-40B4-BE49-F238E27FC236}">
                  <a16:creationId xmlns:a16="http://schemas.microsoft.com/office/drawing/2014/main" id="{DC673FEE-5E13-4F7D-81B3-3E042AC47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702"/>
              <a:ext cx="136" cy="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8" name="Oval 27">
              <a:extLst>
                <a:ext uri="{FF2B5EF4-FFF2-40B4-BE49-F238E27FC236}">
                  <a16:creationId xmlns:a16="http://schemas.microsoft.com/office/drawing/2014/main" id="{AFDFFC7D-9E71-4E72-AF15-1162A9CC3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523"/>
              <a:ext cx="136" cy="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9" name="Oval 28">
              <a:extLst>
                <a:ext uri="{FF2B5EF4-FFF2-40B4-BE49-F238E27FC236}">
                  <a16:creationId xmlns:a16="http://schemas.microsoft.com/office/drawing/2014/main" id="{56F18E0F-C191-4F9A-8ECA-4A5573E3E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2614"/>
              <a:ext cx="136" cy="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uiExpand="1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4">
            <a:extLst>
              <a:ext uri="{FF2B5EF4-FFF2-40B4-BE49-F238E27FC236}">
                <a16:creationId xmlns:a16="http://schemas.microsoft.com/office/drawing/2014/main" id="{2CACD5C4-702F-4CBE-8DC6-3E09D3680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013" y="0"/>
            <a:ext cx="4589462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>
                <a:latin typeface="Times New Roman" panose="02020603050405020304" pitchFamily="18" charset="0"/>
              </a:rPr>
              <a:t>2. Magnetic system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ADC5B-F82C-4681-85B8-D3A270A90D5D}"/>
              </a:ext>
            </a:extLst>
          </p:cNvPr>
          <p:cNvSpPr txBox="1"/>
          <p:nvPr/>
        </p:nvSpPr>
        <p:spPr>
          <a:xfrm>
            <a:off x="343695" y="1885655"/>
            <a:ext cx="6313487" cy="44468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/>
              </a:rPr>
              <a:t>Cumbersome sensors (heavier and also wired)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/>
              </a:rPr>
              <a:t>Smaller workspace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/>
              </a:rPr>
              <a:t>Record both </a:t>
            </a:r>
            <a:r>
              <a:rPr lang="en-US" altLang="zh-CN" sz="2800" b="1" dirty="0">
                <a:solidFill>
                  <a:srgbClr val="C00000"/>
                </a:solidFill>
                <a:latin typeface="Times New Roman"/>
              </a:rPr>
              <a:t>position</a:t>
            </a:r>
            <a:r>
              <a:rPr lang="en-US" altLang="zh-CN" sz="2800" b="1" dirty="0">
                <a:latin typeface="Times New Roman"/>
              </a:rPr>
              <a:t> and </a:t>
            </a:r>
            <a:r>
              <a:rPr lang="en-US" altLang="zh-CN" sz="2800" b="1" dirty="0">
                <a:solidFill>
                  <a:srgbClr val="C00000"/>
                </a:solidFill>
                <a:latin typeface="Times New Roman"/>
              </a:rPr>
              <a:t>orientation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/>
              </a:rPr>
              <a:t>Lower resolution (80 fps max)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/>
              </a:rPr>
              <a:t>Sensitive to EMI/metal in the environment</a:t>
            </a:r>
            <a:endParaRPr lang="zh-CN" altLang="en-US" sz="2800" b="1" dirty="0">
              <a:latin typeface="Times New Roman"/>
            </a:endParaRPr>
          </a:p>
        </p:txBody>
      </p:sp>
      <p:pic>
        <p:nvPicPr>
          <p:cNvPr id="55303" name="Picture 10" descr="mocap">
            <a:extLst>
              <a:ext uri="{FF2B5EF4-FFF2-40B4-BE49-F238E27FC236}">
                <a16:creationId xmlns:a16="http://schemas.microsoft.com/office/drawing/2014/main" id="{A8429187-51CC-49C0-A76A-DA02DE7AA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086000"/>
            <a:ext cx="28590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7">
            <a:extLst>
              <a:ext uri="{FF2B5EF4-FFF2-40B4-BE49-F238E27FC236}">
                <a16:creationId xmlns:a16="http://schemas.microsoft.com/office/drawing/2014/main" id="{2A3F7492-43F1-4368-8367-D6314FF15AC9}"/>
              </a:ext>
            </a:extLst>
          </p:cNvPr>
          <p:cNvGrpSpPr>
            <a:grpSpLocks/>
          </p:cNvGrpSpPr>
          <p:nvPr/>
        </p:nvGrpSpPr>
        <p:grpSpPr bwMode="auto">
          <a:xfrm>
            <a:off x="7661275" y="2281262"/>
            <a:ext cx="1296988" cy="3671888"/>
            <a:chOff x="2562" y="1752"/>
            <a:chExt cx="817" cy="2313"/>
          </a:xfrm>
        </p:grpSpPr>
        <p:sp>
          <p:nvSpPr>
            <p:cNvPr id="55305" name="Oval 31">
              <a:extLst>
                <a:ext uri="{FF2B5EF4-FFF2-40B4-BE49-F238E27FC236}">
                  <a16:creationId xmlns:a16="http://schemas.microsoft.com/office/drawing/2014/main" id="{3C6B4789-F2BF-40B7-8D00-5FE368D76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3929"/>
              <a:ext cx="136" cy="13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5306" name="Oval 32">
              <a:extLst>
                <a:ext uri="{FF2B5EF4-FFF2-40B4-BE49-F238E27FC236}">
                  <a16:creationId xmlns:a16="http://schemas.microsoft.com/office/drawing/2014/main" id="{C0D06FC9-1C9D-4498-956A-3ADFE030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884"/>
              <a:ext cx="136" cy="13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5307" name="Oval 33">
              <a:extLst>
                <a:ext uri="{FF2B5EF4-FFF2-40B4-BE49-F238E27FC236}">
                  <a16:creationId xmlns:a16="http://schemas.microsoft.com/office/drawing/2014/main" id="{C5E0BBC9-6522-4F9C-9A95-51705ADE0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659"/>
              <a:ext cx="136" cy="13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5308" name="Oval 34">
              <a:extLst>
                <a:ext uri="{FF2B5EF4-FFF2-40B4-BE49-F238E27FC236}">
                  <a16:creationId xmlns:a16="http://schemas.microsoft.com/office/drawing/2014/main" id="{840100D9-AAB9-46A5-8ABC-8D017FB3A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251"/>
              <a:ext cx="136" cy="13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5309" name="Oval 35">
              <a:extLst>
                <a:ext uri="{FF2B5EF4-FFF2-40B4-BE49-F238E27FC236}">
                  <a16:creationId xmlns:a16="http://schemas.microsoft.com/office/drawing/2014/main" id="{3701FF9F-3087-4459-9F98-66A29EFA2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1752"/>
              <a:ext cx="136" cy="13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55310" name="Oval 36">
              <a:extLst>
                <a:ext uri="{FF2B5EF4-FFF2-40B4-BE49-F238E27FC236}">
                  <a16:creationId xmlns:a16="http://schemas.microsoft.com/office/drawing/2014/main" id="{D82A0E3B-EF9C-4C8C-A150-93DBA9175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296"/>
              <a:ext cx="227" cy="363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3636BE3-5BC9-405D-94DF-D3E58ECF3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Keyframing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D14077A-AF09-4AFB-B831-89B93FFCE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314450"/>
            <a:ext cx="8858250" cy="1338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Fine</a:t>
            </a:r>
            <a:r>
              <a:rPr lang="en-US" altLang="zh-CN" dirty="0"/>
              <a:t> level of control</a:t>
            </a:r>
          </a:p>
          <a:p>
            <a:pPr eaLnBrk="1" hangingPunct="1"/>
            <a:r>
              <a:rPr lang="en-US" altLang="zh-CN" dirty="0"/>
              <a:t>Quality of motion depends on </a:t>
            </a:r>
            <a:r>
              <a:rPr lang="en-US" altLang="zh-CN" dirty="0">
                <a:solidFill>
                  <a:srgbClr val="FF0000"/>
                </a:solidFill>
              </a:rPr>
              <a:t>skill</a:t>
            </a:r>
            <a:r>
              <a:rPr lang="en-US" altLang="zh-CN" dirty="0"/>
              <a:t> of animator</a:t>
            </a:r>
          </a:p>
        </p:txBody>
      </p:sp>
      <p:pic>
        <p:nvPicPr>
          <p:cNvPr id="11268" name="图片 5" descr="图片1.png">
            <a:extLst>
              <a:ext uri="{FF2B5EF4-FFF2-40B4-BE49-F238E27FC236}">
                <a16:creationId xmlns:a16="http://schemas.microsoft.com/office/drawing/2014/main" id="{E4F6C425-07CE-4F5A-B8BF-252BF6E5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3314700"/>
            <a:ext cx="401955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6" descr="图片2.png">
            <a:extLst>
              <a:ext uri="{FF2B5EF4-FFF2-40B4-BE49-F238E27FC236}">
                <a16:creationId xmlns:a16="http://schemas.microsoft.com/office/drawing/2014/main" id="{36608D79-81DE-4FC6-B781-9D11D7E64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671763"/>
            <a:ext cx="3389313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4" descr="ws_16C.tmp">
            <a:extLst>
              <a:ext uri="{FF2B5EF4-FFF2-40B4-BE49-F238E27FC236}">
                <a16:creationId xmlns:a16="http://schemas.microsoft.com/office/drawing/2014/main" id="{5F65B3F5-D179-4379-8C83-623657DB45F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7388"/>
            <a:ext cx="3676650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Box 5">
            <a:extLst>
              <a:ext uri="{FF2B5EF4-FFF2-40B4-BE49-F238E27FC236}">
                <a16:creationId xmlns:a16="http://schemas.microsoft.com/office/drawing/2014/main" id="{484C9D64-DF7E-448D-B507-5D701C4A5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-42863"/>
            <a:ext cx="371475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>
                <a:latin typeface="Times New Roman" panose="02020603050405020304" pitchFamily="18" charset="0"/>
              </a:rPr>
              <a:t>3. Motion tapes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14C63D75-E25A-4107-860C-42863E239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136" y="1957388"/>
            <a:ext cx="5328592" cy="432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536575" indent="-5365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</a:rPr>
              <a:t>Contain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optical ﬁbers </a:t>
            </a:r>
            <a:r>
              <a:rPr lang="en-US" altLang="zh-CN" sz="2800" b="1" dirty="0">
                <a:latin typeface="Times New Roman" panose="02020603050405020304" pitchFamily="18" charset="0"/>
              </a:rPr>
              <a:t>and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sensors</a:t>
            </a:r>
            <a:r>
              <a:rPr lang="en-US" altLang="zh-CN" sz="2800" b="1" dirty="0">
                <a:latin typeface="Times New Roman" panose="02020603050405020304" pitchFamily="18" charset="0"/>
              </a:rPr>
              <a:t> that can detect the bending and twisting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</a:rPr>
              <a:t>Restriction of movement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</a:rPr>
              <a:t>Need another technology for detecting root translation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</a:rPr>
              <a:t>Measure the shape of surface precisely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4">
            <a:extLst>
              <a:ext uri="{FF2B5EF4-FFF2-40B4-BE49-F238E27FC236}">
                <a16:creationId xmlns:a16="http://schemas.microsoft.com/office/drawing/2014/main" id="{A2C6EE33-40E9-4C3B-9F6D-577194657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61913"/>
            <a:ext cx="5492750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 dirty="0">
                <a:latin typeface="Times New Roman" panose="02020603050405020304" pitchFamily="18" charset="0"/>
              </a:rPr>
              <a:t>4. Ultrasonic + Inertial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C2A9C-D31D-40A8-B897-2A3BA1DEDC98}"/>
              </a:ext>
            </a:extLst>
          </p:cNvPr>
          <p:cNvSpPr txBox="1"/>
          <p:nvPr/>
        </p:nvSpPr>
        <p:spPr>
          <a:xfrm>
            <a:off x="204664" y="1763567"/>
            <a:ext cx="5112567" cy="424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Times New Roman"/>
              </a:rPr>
              <a:t>A </a:t>
            </a:r>
            <a:r>
              <a:rPr lang="en-US" altLang="zh-CN" sz="2800" b="1" dirty="0">
                <a:solidFill>
                  <a:srgbClr val="C00000"/>
                </a:solidFill>
                <a:latin typeface="Times New Roman"/>
              </a:rPr>
              <a:t>wearable</a:t>
            </a:r>
            <a:r>
              <a:rPr lang="en-US" altLang="zh-CN" sz="2800" b="1" dirty="0">
                <a:latin typeface="Times New Roman"/>
              </a:rPr>
              <a:t> self-contained system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Times New Roman"/>
              </a:rPr>
              <a:t>Inertial</a:t>
            </a:r>
            <a:r>
              <a:rPr lang="en-US" altLang="zh-CN" sz="2800" b="1" dirty="0">
                <a:latin typeface="Times New Roman"/>
              </a:rPr>
              <a:t> information is provided by gyroscopes and accelerometers</a:t>
            </a:r>
          </a:p>
          <a:p>
            <a:pPr marL="457200" indent="-457200" fontAlgn="auto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393700" algn="l"/>
              </a:tabLst>
              <a:defRPr/>
            </a:pPr>
            <a:r>
              <a:rPr lang="en-US" altLang="zh-CN" sz="2800" b="1" dirty="0">
                <a:latin typeface="Times New Roman"/>
              </a:rPr>
              <a:t>Microphones are used to record the distance between each pair of </a:t>
            </a:r>
            <a:r>
              <a:rPr lang="en-US" altLang="zh-CN" sz="2800" b="1" dirty="0">
                <a:solidFill>
                  <a:srgbClr val="C00000"/>
                </a:solidFill>
                <a:latin typeface="Times New Roman"/>
              </a:rPr>
              <a:t>sensors</a:t>
            </a:r>
            <a:endParaRPr lang="zh-CN" altLang="en-US" sz="2800" b="1" dirty="0">
              <a:solidFill>
                <a:srgbClr val="C00000"/>
              </a:solidFill>
              <a:latin typeface="Times New Roman"/>
            </a:endParaRPr>
          </a:p>
        </p:txBody>
      </p:sp>
      <p:pic>
        <p:nvPicPr>
          <p:cNvPr id="57350" name="图片 8" descr="ws_161.tmp">
            <a:extLst>
              <a:ext uri="{FF2B5EF4-FFF2-40B4-BE49-F238E27FC236}">
                <a16:creationId xmlns:a16="http://schemas.microsoft.com/office/drawing/2014/main" id="{A4A93EB4-F258-4BEE-94A3-F7EABB3A4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31" y="1941984"/>
            <a:ext cx="5054969" cy="426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2">
            <a:extLst>
              <a:ext uri="{FF2B5EF4-FFF2-40B4-BE49-F238E27FC236}">
                <a16:creationId xmlns:a16="http://schemas.microsoft.com/office/drawing/2014/main" id="{519BA22F-B418-46EF-AE3D-2FDFBC462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61913"/>
            <a:ext cx="69215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zh-CN" altLang="en-US" sz="4400" b="1">
                <a:latin typeface="Times New Roman" panose="02020603050405020304" pitchFamily="18" charset="0"/>
              </a:rPr>
              <a:t>二、</a:t>
            </a:r>
            <a:r>
              <a:rPr lang="en-US" altLang="zh-CN" sz="4400" b="1">
                <a:latin typeface="Times New Roman" panose="02020603050405020304" pitchFamily="18" charset="0"/>
              </a:rPr>
              <a:t>Motion capture pipeline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pic>
        <p:nvPicPr>
          <p:cNvPr id="11" name="图片 10" descr="tt.png">
            <a:extLst>
              <a:ext uri="{FF2B5EF4-FFF2-40B4-BE49-F238E27FC236}">
                <a16:creationId xmlns:a16="http://schemas.microsoft.com/office/drawing/2014/main" id="{6887502A-9EB2-4890-BDFD-3405DE9A0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14513"/>
            <a:ext cx="89535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7">
            <a:extLst>
              <a:ext uri="{FF2B5EF4-FFF2-40B4-BE49-F238E27FC236}">
                <a16:creationId xmlns:a16="http://schemas.microsoft.com/office/drawing/2014/main" id="{5755BF17-5D3E-4517-9E91-AF6D46D70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61913"/>
            <a:ext cx="69215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zh-CN" altLang="en-US" sz="4400" b="1">
                <a:latin typeface="Times New Roman" panose="02020603050405020304" pitchFamily="18" charset="0"/>
              </a:rPr>
              <a:t>二、</a:t>
            </a:r>
            <a:r>
              <a:rPr lang="en-US" altLang="zh-CN" sz="4400" b="1">
                <a:latin typeface="Times New Roman" panose="02020603050405020304" pitchFamily="18" charset="0"/>
              </a:rPr>
              <a:t>Motion capture pipeline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pic>
        <p:nvPicPr>
          <p:cNvPr id="8" name="图片 7" descr="tt.png">
            <a:extLst>
              <a:ext uri="{FF2B5EF4-FFF2-40B4-BE49-F238E27FC236}">
                <a16:creationId xmlns:a16="http://schemas.microsoft.com/office/drawing/2014/main" id="{393681AF-8402-49D4-9FBE-372EC0B8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14513"/>
            <a:ext cx="89535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E90A5F92-7C3E-475F-B027-4B12EB9BF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88" y="2066925"/>
            <a:ext cx="1998662" cy="102552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/>
          <a:lstStyle>
            <a:lvl1pPr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4" descr="ws_176.tmp">
            <a:extLst>
              <a:ext uri="{FF2B5EF4-FFF2-40B4-BE49-F238E27FC236}">
                <a16:creationId xmlns:a16="http://schemas.microsoft.com/office/drawing/2014/main" id="{A769BF8D-B051-4F94-B579-A5EE8D595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72" y="1400832"/>
            <a:ext cx="4025145" cy="530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Box 5">
            <a:extLst>
              <a:ext uri="{FF2B5EF4-FFF2-40B4-BE49-F238E27FC236}">
                <a16:creationId xmlns:a16="http://schemas.microsoft.com/office/drawing/2014/main" id="{1C1F451D-433D-4D42-91C7-3CBCAF69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325" y="28575"/>
            <a:ext cx="279082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>
                <a:latin typeface="Times New Roman" panose="02020603050405020304" pitchFamily="18" charset="0"/>
              </a:rPr>
              <a:t>Calibration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sp>
        <p:nvSpPr>
          <p:cNvPr id="60420" name="TextBox 6">
            <a:extLst>
              <a:ext uri="{FF2B5EF4-FFF2-40B4-BE49-F238E27FC236}">
                <a16:creationId xmlns:a16="http://schemas.microsoft.com/office/drawing/2014/main" id="{1E517D19-4BE8-47CE-B6FD-99B4AF36E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736" y="1797968"/>
            <a:ext cx="4824536" cy="351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Static</a:t>
            </a:r>
            <a:r>
              <a:rPr lang="en-US" altLang="zh-CN" sz="2800" b="1" dirty="0">
                <a:latin typeface="Times New Roman" panose="02020603050405020304" pitchFamily="18" charset="0"/>
              </a:rPr>
              <a:t> calibration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Figure out where the ﬂoor is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Dynamic</a:t>
            </a:r>
            <a:r>
              <a:rPr lang="en-US" altLang="zh-CN" sz="2800" b="1" dirty="0">
                <a:latin typeface="Times New Roman" panose="02020603050405020304" pitchFamily="18" charset="0"/>
              </a:rPr>
              <a:t> calibration 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Figure out the capture volume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7">
            <a:extLst>
              <a:ext uri="{FF2B5EF4-FFF2-40B4-BE49-F238E27FC236}">
                <a16:creationId xmlns:a16="http://schemas.microsoft.com/office/drawing/2014/main" id="{6DBE594F-6921-4366-B1EB-ADA1FAC6B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61913"/>
            <a:ext cx="69215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zh-CN" altLang="en-US" sz="4400" b="1">
                <a:latin typeface="Times New Roman" panose="02020603050405020304" pitchFamily="18" charset="0"/>
              </a:rPr>
              <a:t>二、</a:t>
            </a:r>
            <a:r>
              <a:rPr lang="en-US" altLang="zh-CN" sz="4400" b="1">
                <a:latin typeface="Times New Roman" panose="02020603050405020304" pitchFamily="18" charset="0"/>
              </a:rPr>
              <a:t>Motion capture pipeline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pic>
        <p:nvPicPr>
          <p:cNvPr id="7" name="图片 6" descr="tt.png">
            <a:extLst>
              <a:ext uri="{FF2B5EF4-FFF2-40B4-BE49-F238E27FC236}">
                <a16:creationId xmlns:a16="http://schemas.microsoft.com/office/drawing/2014/main" id="{2C3412FE-04A9-43F2-9DCE-CF46EAD8C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14513"/>
            <a:ext cx="89535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D304F99-7737-4263-9ECB-CE6026AB0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6888" y="2054225"/>
            <a:ext cx="1998662" cy="102552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/>
          <a:lstStyle>
            <a:lvl1pPr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图片 4" descr="ws_17A.tmp">
            <a:extLst>
              <a:ext uri="{FF2B5EF4-FFF2-40B4-BE49-F238E27FC236}">
                <a16:creationId xmlns:a16="http://schemas.microsoft.com/office/drawing/2014/main" id="{BE3A154B-D680-4412-A726-45B810D26F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55" y="1566069"/>
            <a:ext cx="3582987" cy="464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TextBox 5">
            <a:extLst>
              <a:ext uri="{FF2B5EF4-FFF2-40B4-BE49-F238E27FC236}">
                <a16:creationId xmlns:a16="http://schemas.microsoft.com/office/drawing/2014/main" id="{C955005C-E2AA-4912-9B5D-D004D27C3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013" y="28575"/>
            <a:ext cx="250825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>
                <a:latin typeface="Times New Roman" panose="02020603050405020304" pitchFamily="18" charset="0"/>
              </a:rPr>
              <a:t>Capturing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sp>
        <p:nvSpPr>
          <p:cNvPr id="62468" name="TextBox 6">
            <a:extLst>
              <a:ext uri="{FF2B5EF4-FFF2-40B4-BE49-F238E27FC236}">
                <a16:creationId xmlns:a16="http://schemas.microsoft.com/office/drawing/2014/main" id="{9D087D62-1A4C-4088-BFF4-6EAF469A9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96" y="1389619"/>
            <a:ext cx="5798988" cy="499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Marker placement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</a:rPr>
              <a:t>Markers should move rigidly with joints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</a:rPr>
              <a:t>Asymmetric placement helps in post-processing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T-pose and joint exercises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</a:rPr>
              <a:t>Recording speciﬁc poses can help estimating bone lengths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4">
            <a:extLst>
              <a:ext uri="{FF2B5EF4-FFF2-40B4-BE49-F238E27FC236}">
                <a16:creationId xmlns:a16="http://schemas.microsoft.com/office/drawing/2014/main" id="{E8312990-B056-48B4-A267-1F040A04C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013" y="100013"/>
            <a:ext cx="4691062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>
                <a:latin typeface="Times New Roman" panose="02020603050405020304" pitchFamily="18" charset="0"/>
              </a:rPr>
              <a:t>3D marker position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sp>
        <p:nvSpPr>
          <p:cNvPr id="63491" name="TextBox 5">
            <a:extLst>
              <a:ext uri="{FF2B5EF4-FFF2-40B4-BE49-F238E27FC236}">
                <a16:creationId xmlns:a16="http://schemas.microsoft.com/office/drawing/2014/main" id="{7E9E2F28-EFE2-44D7-8742-CB2A9085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844" y="1144642"/>
            <a:ext cx="7454601" cy="277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In principle, two cameras are sufﬁcient to reconstruct the 3D location of a object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In practice, more cameras can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</a:rPr>
              <a:t>reduce occlusion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</a:rPr>
              <a:t>increase precision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63495" name="图片 9" descr="ws_15E.tmp">
            <a:extLst>
              <a:ext uri="{FF2B5EF4-FFF2-40B4-BE49-F238E27FC236}">
                <a16:creationId xmlns:a16="http://schemas.microsoft.com/office/drawing/2014/main" id="{A0EA1ACE-0F4F-4713-84D3-5801452A3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56" y="3300682"/>
            <a:ext cx="4547220" cy="392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7CF4E92-2C68-4803-956A-3D7C7216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88" y="4267512"/>
            <a:ext cx="3828620" cy="2548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6">
            <a:extLst>
              <a:ext uri="{FF2B5EF4-FFF2-40B4-BE49-F238E27FC236}">
                <a16:creationId xmlns:a16="http://schemas.microsoft.com/office/drawing/2014/main" id="{5E37448B-F796-4243-9971-507318FB2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61913"/>
            <a:ext cx="69215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zh-CN" altLang="en-US" sz="4400" b="1">
                <a:latin typeface="Times New Roman" panose="02020603050405020304" pitchFamily="18" charset="0"/>
              </a:rPr>
              <a:t>二、</a:t>
            </a:r>
            <a:r>
              <a:rPr lang="en-US" altLang="zh-CN" sz="4400" b="1">
                <a:latin typeface="Times New Roman" panose="02020603050405020304" pitchFamily="18" charset="0"/>
              </a:rPr>
              <a:t>Motion capture pipeline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pic>
        <p:nvPicPr>
          <p:cNvPr id="7" name="图片 6" descr="tt.png">
            <a:extLst>
              <a:ext uri="{FF2B5EF4-FFF2-40B4-BE49-F238E27FC236}">
                <a16:creationId xmlns:a16="http://schemas.microsoft.com/office/drawing/2014/main" id="{E96E3438-C36E-408B-AA24-770634399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14513"/>
            <a:ext cx="89535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3E1FC7DD-C94B-4A83-9A55-8147635D1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038" y="2049463"/>
            <a:ext cx="1998662" cy="102552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/>
          <a:lstStyle>
            <a:lvl1pPr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4">
            <a:extLst>
              <a:ext uri="{FF2B5EF4-FFF2-40B4-BE49-F238E27FC236}">
                <a16:creationId xmlns:a16="http://schemas.microsoft.com/office/drawing/2014/main" id="{0BF94E15-2229-4285-B81E-9AA5E4FC6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0"/>
            <a:ext cx="368617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>
                <a:latin typeface="Times New Roman" panose="02020603050405020304" pitchFamily="18" charset="0"/>
              </a:rPr>
              <a:t>Model building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sp>
        <p:nvSpPr>
          <p:cNvPr id="65539" name="TextBox 5">
            <a:extLst>
              <a:ext uri="{FF2B5EF4-FFF2-40B4-BE49-F238E27FC236}">
                <a16:creationId xmlns:a16="http://schemas.microsoft.com/office/drawing/2014/main" id="{D6475CE4-B4B1-4FC2-A9B7-840536DC0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90" y="1509936"/>
            <a:ext cx="8681020" cy="269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Given recorded marker positions, estimate the dimension of each body part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Optimize both bone length and handle at the same time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Templates and heuristics help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65544" name="图片 10" descr="ws_166.tmp">
            <a:extLst>
              <a:ext uri="{FF2B5EF4-FFF2-40B4-BE49-F238E27FC236}">
                <a16:creationId xmlns:a16="http://schemas.microsoft.com/office/drawing/2014/main" id="{618BE03D-30AA-4001-942B-AC4E4B884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24217" r="10590"/>
          <a:stretch>
            <a:fillRect/>
          </a:stretch>
        </p:blipFill>
        <p:spPr bwMode="auto">
          <a:xfrm>
            <a:off x="6611144" y="3630613"/>
            <a:ext cx="324326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E382033-A306-481B-B8C5-233C38970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68263"/>
            <a:ext cx="8570912" cy="919162"/>
          </a:xfrm>
        </p:spPr>
        <p:txBody>
          <a:bodyPr/>
          <a:lstStyle/>
          <a:p>
            <a:pPr marL="26988" eaLnBrk="1" hangingPunct="1">
              <a:tabLst>
                <a:tab pos="1711325" algn="l"/>
              </a:tabLst>
            </a:pPr>
            <a:r>
              <a:rPr lang="en-US" altLang="zh-CN" sz="5300"/>
              <a:t>Key-framing  (manual)</a:t>
            </a:r>
          </a:p>
        </p:txBody>
      </p:sp>
      <p:pic>
        <p:nvPicPr>
          <p:cNvPr id="175107" name="Picture 3">
            <a:extLst>
              <a:ext uri="{FF2B5EF4-FFF2-40B4-BE49-F238E27FC236}">
                <a16:creationId xmlns:a16="http://schemas.microsoft.com/office/drawing/2014/main" id="{4224B4FB-05A6-4057-B4F6-CB5D51FD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" y="4029075"/>
            <a:ext cx="3336925" cy="28940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88899" dir="2700000" algn="ctr" rotWithShape="0">
              <a:schemeClr val="bg2">
                <a:alpha val="89999"/>
              </a:schemeClr>
            </a:outerShdw>
          </a:effectLst>
        </p:spPr>
      </p:pic>
      <p:pic>
        <p:nvPicPr>
          <p:cNvPr id="175109" name="Picture 5">
            <a:extLst>
              <a:ext uri="{FF2B5EF4-FFF2-40B4-BE49-F238E27FC236}">
                <a16:creationId xmlns:a16="http://schemas.microsoft.com/office/drawing/2014/main" id="{6EA86A71-2A58-421F-AE6F-48B9B109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7763" y="4314825"/>
            <a:ext cx="4652962" cy="24558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88899" dir="2700000" algn="ctr" rotWithShape="0">
              <a:schemeClr val="bg2">
                <a:alpha val="89999"/>
              </a:schemeClr>
            </a:outerShdw>
          </a:effectLst>
        </p:spPr>
      </p:pic>
      <p:sp>
        <p:nvSpPr>
          <p:cNvPr id="12293" name="Rectangle 7">
            <a:extLst>
              <a:ext uri="{FF2B5EF4-FFF2-40B4-BE49-F238E27FC236}">
                <a16:creationId xmlns:a16="http://schemas.microsoft.com/office/drawing/2014/main" id="{8EE2FBD5-75D1-4E20-9FC3-0AFF6D7598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1513" y="1171575"/>
            <a:ext cx="8550275" cy="26241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>
              <a:spcBef>
                <a:spcPts val="600"/>
              </a:spcBef>
            </a:pPr>
            <a:r>
              <a:rPr lang="en-US" altLang="zh-CN" dirty="0"/>
              <a:t>Requires a highly skilled user</a:t>
            </a:r>
          </a:p>
          <a:p>
            <a:pPr marL="754063" indent="-584200" eaLnBrk="1" hangingPunct="1">
              <a:spcBef>
                <a:spcPts val="600"/>
              </a:spcBef>
            </a:pPr>
            <a:r>
              <a:rPr lang="en-US" altLang="zh-CN" dirty="0">
                <a:solidFill>
                  <a:srgbClr val="FF0000"/>
                </a:solidFill>
              </a:rPr>
              <a:t>Poorly</a:t>
            </a:r>
            <a:r>
              <a:rPr lang="en-US" altLang="zh-CN" dirty="0"/>
              <a:t> suited for interactive applications</a:t>
            </a:r>
          </a:p>
          <a:p>
            <a:pPr marL="754063" indent="-584200" eaLnBrk="1" hangingPunct="1">
              <a:spcBef>
                <a:spcPts val="600"/>
              </a:spcBef>
            </a:pPr>
            <a:r>
              <a:rPr lang="en-US" altLang="zh-CN" dirty="0"/>
              <a:t>High quality / </a:t>
            </a:r>
            <a:r>
              <a:rPr lang="en-US" altLang="zh-CN" dirty="0">
                <a:solidFill>
                  <a:srgbClr val="FF0000"/>
                </a:solidFill>
              </a:rPr>
              <a:t>high expense</a:t>
            </a:r>
          </a:p>
          <a:p>
            <a:pPr marL="754063" indent="-584200" eaLnBrk="1" hangingPunct="1">
              <a:spcBef>
                <a:spcPts val="600"/>
              </a:spcBef>
            </a:pPr>
            <a:r>
              <a:rPr lang="en-US" altLang="zh-CN" dirty="0">
                <a:solidFill>
                  <a:srgbClr val="FF0000"/>
                </a:solidFill>
              </a:rPr>
              <a:t>Limited</a:t>
            </a:r>
            <a:r>
              <a:rPr lang="en-US" altLang="zh-CN" dirty="0"/>
              <a:t> applicability 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图片 1" descr="ws_17F.tmp">
            <a:extLst>
              <a:ext uri="{FF2B5EF4-FFF2-40B4-BE49-F238E27FC236}">
                <a16:creationId xmlns:a16="http://schemas.microsoft.com/office/drawing/2014/main" id="{6244702B-E364-4E6B-BD8D-42BE1159AD2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0" b="4887"/>
          <a:stretch>
            <a:fillRect/>
          </a:stretch>
        </p:blipFill>
        <p:spPr bwMode="auto">
          <a:xfrm>
            <a:off x="514350" y="1385888"/>
            <a:ext cx="904875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2">
            <a:extLst>
              <a:ext uri="{FF2B5EF4-FFF2-40B4-BE49-F238E27FC236}">
                <a16:creationId xmlns:a16="http://schemas.microsoft.com/office/drawing/2014/main" id="{BB46C741-5139-401C-A4DF-8FF64369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3" y="2886075"/>
            <a:ext cx="35718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1028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028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028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028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028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28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4" name="TextBox 3">
            <a:extLst>
              <a:ext uri="{FF2B5EF4-FFF2-40B4-BE49-F238E27FC236}">
                <a16:creationId xmlns:a16="http://schemas.microsoft.com/office/drawing/2014/main" id="{58E7B222-EA05-4012-A450-613F07805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5359400"/>
            <a:ext cx="30146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25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5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5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5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5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38"/>
              </a:lnSpc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generic skeleton</a:t>
            </a:r>
          </a:p>
          <a:p>
            <a:pPr eaLnBrk="1" hangingPunct="1">
              <a:lnSpc>
                <a:spcPts val="1000"/>
              </a:lnSpc>
            </a:pP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2375"/>
              </a:lnSpc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rough handle positions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5" name="TextBox 4">
            <a:extLst>
              <a:ext uri="{FF2B5EF4-FFF2-40B4-BE49-F238E27FC236}">
                <a16:creationId xmlns:a16="http://schemas.microsoft.com/office/drawing/2014/main" id="{799551F7-7468-4A63-B3FF-7F853D578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5426075"/>
            <a:ext cx="22923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38"/>
              </a:lnSpc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speciﬁc pose used</a:t>
            </a:r>
          </a:p>
          <a:p>
            <a:pPr eaLnBrk="1" hangingPunct="1">
              <a:lnSpc>
                <a:spcPts val="2838"/>
              </a:lnSpc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 calibration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6" name="TextBox 5">
            <a:extLst>
              <a:ext uri="{FF2B5EF4-FFF2-40B4-BE49-F238E27FC236}">
                <a16:creationId xmlns:a16="http://schemas.microsoft.com/office/drawing/2014/main" id="{E1592169-6DA5-4B6A-AC13-4BB7976A8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563" y="5386388"/>
            <a:ext cx="168433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8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8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8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8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8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38"/>
              </a:lnSpc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bone length</a:t>
            </a:r>
          </a:p>
          <a:p>
            <a:pPr eaLnBrk="1" hangingPunct="1">
              <a:lnSpc>
                <a:spcPts val="1000"/>
              </a:lnSpc>
            </a:pP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2375"/>
              </a:lnSpc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handle offset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FAE7B-23A4-47D7-BE81-0A6EC8858A35}"/>
              </a:ext>
            </a:extLst>
          </p:cNvPr>
          <p:cNvSpPr txBox="1"/>
          <p:nvPr/>
        </p:nvSpPr>
        <p:spPr>
          <a:xfrm>
            <a:off x="1144588" y="28575"/>
            <a:ext cx="5099050" cy="82391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fontAlgn="auto">
              <a:lnSpc>
                <a:spcPts val="6917"/>
              </a:lnSpc>
              <a:tabLst>
                <a:tab pos="1028700" algn="l"/>
              </a:tabLst>
              <a:defRPr/>
            </a:pPr>
            <a:r>
              <a:rPr lang="en-US" altLang="zh-CN" sz="5325" dirty="0">
                <a:latin typeface="Times New Roman"/>
              </a:rPr>
              <a:t>Problem statement</a:t>
            </a:r>
            <a:endParaRPr lang="zh-CN" altLang="en-US" sz="4260" b="1" dirty="0">
              <a:latin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6">
            <a:extLst>
              <a:ext uri="{FF2B5EF4-FFF2-40B4-BE49-F238E27FC236}">
                <a16:creationId xmlns:a16="http://schemas.microsoft.com/office/drawing/2014/main" id="{0F869CD4-E450-4501-9621-BAE4E14F2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61913"/>
            <a:ext cx="69215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zh-CN" altLang="en-US" sz="4400" b="1">
                <a:latin typeface="Times New Roman" panose="02020603050405020304" pitchFamily="18" charset="0"/>
              </a:rPr>
              <a:t>二、</a:t>
            </a:r>
            <a:r>
              <a:rPr lang="en-US" altLang="zh-CN" sz="4400" b="1">
                <a:latin typeface="Times New Roman" panose="02020603050405020304" pitchFamily="18" charset="0"/>
              </a:rPr>
              <a:t>Motion capture pipeline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pic>
        <p:nvPicPr>
          <p:cNvPr id="7" name="图片 6" descr="tt.png">
            <a:extLst>
              <a:ext uri="{FF2B5EF4-FFF2-40B4-BE49-F238E27FC236}">
                <a16:creationId xmlns:a16="http://schemas.microsoft.com/office/drawing/2014/main" id="{23137651-A37E-4D4E-B830-3E1C78BF7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14513"/>
            <a:ext cx="89535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DABE016-1EB0-436E-BA97-F38B177E8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100" y="4524375"/>
            <a:ext cx="1998663" cy="102552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/>
          <a:lstStyle>
            <a:lvl1pPr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</a:p>
          <a:p>
            <a:pPr algn="ctr"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1" descr="ws_18B.tmp">
            <a:extLst>
              <a:ext uri="{FF2B5EF4-FFF2-40B4-BE49-F238E27FC236}">
                <a16:creationId xmlns:a16="http://schemas.microsoft.com/office/drawing/2014/main" id="{9BD1199C-E349-47D0-A469-A9DC117DA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1" t="42064" r="2727" b="25935"/>
          <a:stretch/>
        </p:blipFill>
        <p:spPr bwMode="auto">
          <a:xfrm>
            <a:off x="0" y="3944838"/>
            <a:ext cx="5741578" cy="362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TextBox 2">
            <a:extLst>
              <a:ext uri="{FF2B5EF4-FFF2-40B4-BE49-F238E27FC236}">
                <a16:creationId xmlns:a16="http://schemas.microsoft.com/office/drawing/2014/main" id="{0FB87714-8755-4E37-912C-0B52855FD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-42863"/>
            <a:ext cx="3617913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>
                <a:latin typeface="Times New Roman" panose="02020603050405020304" pitchFamily="18" charset="0"/>
              </a:rPr>
              <a:t>Marker labeling</a:t>
            </a:r>
            <a:endParaRPr lang="zh-CN" altLang="en-US" sz="4400">
              <a:latin typeface="Times New Roman" panose="02020603050405020304" pitchFamily="18" charset="0"/>
            </a:endParaRPr>
          </a:p>
        </p:txBody>
      </p:sp>
      <p:sp>
        <p:nvSpPr>
          <p:cNvPr id="68612" name="TextBox 3">
            <a:extLst>
              <a:ext uri="{FF2B5EF4-FFF2-40B4-BE49-F238E27FC236}">
                <a16:creationId xmlns:a16="http://schemas.microsoft.com/office/drawing/2014/main" id="{77864658-1706-4BCC-A93B-6D15618A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36" y="1293912"/>
            <a:ext cx="3960440" cy="165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Ghost markers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Missing markers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Switching trajectories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47011D9-F671-4245-9C7B-204F76B827B7}"/>
              </a:ext>
            </a:extLst>
          </p:cNvPr>
          <p:cNvGrpSpPr/>
          <p:nvPr/>
        </p:nvGrpSpPr>
        <p:grpSpPr>
          <a:xfrm>
            <a:off x="6181328" y="1941984"/>
            <a:ext cx="3672409" cy="4907979"/>
            <a:chOff x="6181328" y="1941984"/>
            <a:chExt cx="3672409" cy="490797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25D7E60-1806-45A9-AAA6-D46A05E8B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09" t="7666" r="27204" b="8236"/>
            <a:stretch/>
          </p:blipFill>
          <p:spPr>
            <a:xfrm>
              <a:off x="6181328" y="1941984"/>
              <a:ext cx="3672409" cy="4388730"/>
            </a:xfrm>
            <a:prstGeom prst="rect">
              <a:avLst/>
            </a:prstGeom>
          </p:spPr>
        </p:pic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196748C-255A-48E0-B093-FD1040CC7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4549" y="6478488"/>
              <a:ext cx="3659188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925"/>
                </a:lnSpc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3D locations of markers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Box 6">
            <a:extLst>
              <a:ext uri="{FF2B5EF4-FFF2-40B4-BE49-F238E27FC236}">
                <a16:creationId xmlns:a16="http://schemas.microsoft.com/office/drawing/2014/main" id="{81C4641A-4721-4216-ABCF-538C67673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61913"/>
            <a:ext cx="69215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zh-CN" altLang="en-US" sz="4400" b="1">
                <a:latin typeface="Times New Roman" panose="02020603050405020304" pitchFamily="18" charset="0"/>
              </a:rPr>
              <a:t>二、</a:t>
            </a:r>
            <a:r>
              <a:rPr lang="en-US" altLang="zh-CN" sz="4400" b="1">
                <a:latin typeface="Times New Roman" panose="02020603050405020304" pitchFamily="18" charset="0"/>
              </a:rPr>
              <a:t>Motion capture pipeline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pic>
        <p:nvPicPr>
          <p:cNvPr id="7" name="图片 6" descr="tt.png">
            <a:extLst>
              <a:ext uri="{FF2B5EF4-FFF2-40B4-BE49-F238E27FC236}">
                <a16:creationId xmlns:a16="http://schemas.microsoft.com/office/drawing/2014/main" id="{9A2ADE05-94FB-4834-93FB-16912B776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14513"/>
            <a:ext cx="89535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1262A65-D19E-4292-9A84-0ABF2BB95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825" y="4529138"/>
            <a:ext cx="1998663" cy="102552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/>
          <a:lstStyle>
            <a:lvl1pPr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  <a:p>
            <a:pPr algn="ctr"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图片 1" descr="ws_190.tmp">
            <a:extLst>
              <a:ext uri="{FF2B5EF4-FFF2-40B4-BE49-F238E27FC236}">
                <a16:creationId xmlns:a16="http://schemas.microsoft.com/office/drawing/2014/main" id="{42F8D5F0-D157-4539-AC4C-EA820C186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7" t="26707" r="17737" b="37512"/>
          <a:stretch>
            <a:fillRect/>
          </a:stretch>
        </p:blipFill>
        <p:spPr bwMode="auto">
          <a:xfrm>
            <a:off x="523875" y="1028700"/>
            <a:ext cx="864870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Box 2">
            <a:extLst>
              <a:ext uri="{FF2B5EF4-FFF2-40B4-BE49-F238E27FC236}">
                <a16:creationId xmlns:a16="http://schemas.microsoft.com/office/drawing/2014/main" id="{5CBEF063-4087-4F24-B98B-BE1ADA5E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-42863"/>
            <a:ext cx="4529137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>
                <a:latin typeface="Times New Roman" panose="02020603050405020304" pitchFamily="18" charset="0"/>
              </a:rPr>
              <a:t>Inverse kinematics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sp>
        <p:nvSpPr>
          <p:cNvPr id="71684" name="TextBox 3">
            <a:extLst>
              <a:ext uri="{FF2B5EF4-FFF2-40B4-BE49-F238E27FC236}">
                <a16:creationId xmlns:a16="http://schemas.microsoft.com/office/drawing/2014/main" id="{8BCB9C11-BDF0-41DA-804F-6A786A2C6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81" y="5038328"/>
            <a:ext cx="8529637" cy="15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</a:rPr>
              <a:t>Input: articulated body with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handles</a:t>
            </a:r>
            <a:r>
              <a:rPr lang="en-US" altLang="zh-CN" sz="2800" b="1" dirty="0">
                <a:latin typeface="Times New Roman" panose="02020603050405020304" pitchFamily="18" charset="0"/>
              </a:rPr>
              <a:t> + desired handle positions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Joint angles </a:t>
            </a:r>
            <a:r>
              <a:rPr lang="en-US" altLang="zh-CN" sz="2800" b="1" dirty="0">
                <a:latin typeface="Times New Roman" panose="02020603050405020304" pitchFamily="18" charset="0"/>
              </a:rPr>
              <a:t>that move handles to desired positions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Box 6">
            <a:extLst>
              <a:ext uri="{FF2B5EF4-FFF2-40B4-BE49-F238E27FC236}">
                <a16:creationId xmlns:a16="http://schemas.microsoft.com/office/drawing/2014/main" id="{7762F4E9-7D48-4246-BCE6-EFAFE7321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61913"/>
            <a:ext cx="69215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zh-CN" altLang="en-US" sz="4400" b="1">
                <a:latin typeface="Times New Roman" panose="02020603050405020304" pitchFamily="18" charset="0"/>
              </a:rPr>
              <a:t>二、</a:t>
            </a:r>
            <a:r>
              <a:rPr lang="en-US" altLang="zh-CN" sz="4400" b="1">
                <a:latin typeface="Times New Roman" panose="02020603050405020304" pitchFamily="18" charset="0"/>
              </a:rPr>
              <a:t>Motion capture pipeline</a:t>
            </a:r>
            <a:endParaRPr lang="zh-CN" altLang="en-US" sz="4400" b="1">
              <a:latin typeface="Times New Roman" panose="02020603050405020304" pitchFamily="18" charset="0"/>
            </a:endParaRPr>
          </a:p>
        </p:txBody>
      </p:sp>
      <p:pic>
        <p:nvPicPr>
          <p:cNvPr id="7" name="图片 6" descr="tt.png">
            <a:extLst>
              <a:ext uri="{FF2B5EF4-FFF2-40B4-BE49-F238E27FC236}">
                <a16:creationId xmlns:a16="http://schemas.microsoft.com/office/drawing/2014/main" id="{EF3142B4-D7B4-4A5B-808E-D4C3592A7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14513"/>
            <a:ext cx="89535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C49128E-325C-4056-9DDF-06C11D6BC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4559300"/>
            <a:ext cx="1998662" cy="102552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/>
          <a:lstStyle>
            <a:lvl1pPr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</a:p>
          <a:p>
            <a:pPr algn="ctr" eaLnBrk="1" hangingPunct="1">
              <a:lnSpc>
                <a:spcPts val="3125"/>
              </a:lnSpc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4">
            <a:extLst>
              <a:ext uri="{FF2B5EF4-FFF2-40B4-BE49-F238E27FC236}">
                <a16:creationId xmlns:a16="http://schemas.microsoft.com/office/drawing/2014/main" id="{78F46BD8-5EFF-482C-A4EA-EF1912FBB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8575"/>
            <a:ext cx="520700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6913"/>
              </a:lnSpc>
            </a:pPr>
            <a:r>
              <a:rPr lang="en-US" altLang="zh-CN" sz="4400" b="1" dirty="0">
                <a:latin typeface="Times New Roman" panose="02020603050405020304" pitchFamily="18" charset="0"/>
              </a:rPr>
              <a:t>Trajectory smoothing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73731" name="TextBox 5">
            <a:extLst>
              <a:ext uri="{FF2B5EF4-FFF2-40B4-BE49-F238E27FC236}">
                <a16:creationId xmlns:a16="http://schemas.microsoft.com/office/drawing/2014/main" id="{5FD5DDB9-FF6E-4A70-8FC0-6AEEB7610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14" y="1334294"/>
            <a:ext cx="8248972" cy="150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Global optimization </a:t>
            </a:r>
            <a:r>
              <a:rPr lang="en-US" altLang="zh-CN" sz="2800" b="1" dirty="0">
                <a:latin typeface="Times New Roman" panose="02020603050405020304" pitchFamily="18" charset="0"/>
              </a:rPr>
              <a:t>that minimizes the velocity of the joint angles while staying as close as possible to the desired handle positions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73733" name="Picture 4" descr="basketball2">
            <a:extLst>
              <a:ext uri="{FF2B5EF4-FFF2-40B4-BE49-F238E27FC236}">
                <a16:creationId xmlns:a16="http://schemas.microsoft.com/office/drawing/2014/main" id="{842C98F0-6A92-4B56-893C-A37B0D21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4122738"/>
            <a:ext cx="3203575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6" descr="horse2">
            <a:extLst>
              <a:ext uri="{FF2B5EF4-FFF2-40B4-BE49-F238E27FC236}">
                <a16:creationId xmlns:a16="http://schemas.microsoft.com/office/drawing/2014/main" id="{D8E8C0C2-42BF-4619-B366-1D0DC426F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4100513"/>
            <a:ext cx="3424237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7">
            <a:extLst>
              <a:ext uri="{FF2B5EF4-FFF2-40B4-BE49-F238E27FC236}">
                <a16:creationId xmlns:a16="http://schemas.microsoft.com/office/drawing/2014/main" id="{34C3A0BD-0EC0-43AA-A78F-655040CA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7DF8D3F-B647-4644-9274-CA7ED9957D06}"/>
              </a:ext>
            </a:extLst>
          </p:cNvPr>
          <p:cNvSpPr txBox="1">
            <a:spLocks noChangeArrowheads="1"/>
          </p:cNvSpPr>
          <p:nvPr/>
        </p:nvSpPr>
        <p:spPr>
          <a:xfrm>
            <a:off x="1284288" y="1509713"/>
            <a:ext cx="4816475" cy="414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Keyframing</a:t>
            </a:r>
            <a:endParaRPr lang="en-US" altLang="en-US" sz="3200" b="1" kern="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Skeletal Animation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capture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Editing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Times New Roman"/>
              </a:rPr>
              <a:t>Summary</a:t>
            </a:r>
            <a:endParaRPr lang="zh-CN" altLang="en-US" sz="3200" b="1" dirty="0">
              <a:solidFill>
                <a:srgbClr val="333333"/>
              </a:solidFill>
              <a:latin typeface="Times New Roman"/>
            </a:endParaRPr>
          </a:p>
        </p:txBody>
      </p:sp>
      <p:pic>
        <p:nvPicPr>
          <p:cNvPr id="74756" name="Picture 9">
            <a:extLst>
              <a:ext uri="{FF2B5EF4-FFF2-40B4-BE49-F238E27FC236}">
                <a16:creationId xmlns:a16="http://schemas.microsoft.com/office/drawing/2014/main" id="{A95949B5-6BC6-4870-9B5C-7437F8C7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7"/>
          <a:stretch>
            <a:fillRect/>
          </a:stretch>
        </p:blipFill>
        <p:spPr bwMode="auto">
          <a:xfrm>
            <a:off x="6243638" y="1814513"/>
            <a:ext cx="26066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602BA7-99E0-4CC3-B419-D42DDEAC1417}"/>
              </a:ext>
            </a:extLst>
          </p:cNvPr>
          <p:cNvSpPr txBox="1"/>
          <p:nvPr/>
        </p:nvSpPr>
        <p:spPr>
          <a:xfrm>
            <a:off x="512335" y="1365920"/>
            <a:ext cx="9033730" cy="5554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Times New Roman"/>
              </a:rPr>
              <a:t>Animators </a:t>
            </a:r>
            <a:r>
              <a:rPr lang="en-US" altLang="zh-CN" sz="2800" b="1" dirty="0">
                <a:solidFill>
                  <a:srgbClr val="C00000"/>
                </a:solidFill>
                <a:latin typeface="Times New Roman"/>
              </a:rPr>
              <a:t>cannot</a:t>
            </a:r>
            <a:r>
              <a:rPr lang="en-US" altLang="zh-CN" sz="2800" b="1" dirty="0">
                <a:solidFill>
                  <a:srgbClr val="333333"/>
                </a:solidFill>
                <a:latin typeface="Times New Roman"/>
              </a:rPr>
              <a:t> immediately use  motion capture data</a:t>
            </a:r>
            <a:endParaRPr lang="zh-CN" altLang="en-US" sz="2800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75782" name="TextBox 6">
            <a:extLst>
              <a:ext uri="{FF2B5EF4-FFF2-40B4-BE49-F238E27FC236}">
                <a16:creationId xmlns:a16="http://schemas.microsoft.com/office/drawing/2014/main" id="{00A2AE30-381F-47B9-8FD5-51592E1E8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736" y="2158008"/>
            <a:ext cx="6696744" cy="328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body size of the character is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that of the human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Penetrations,  foot sliding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style of motions are not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cartoon-like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 to exaggerate some expressions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2A2FFF-9E68-43CB-BEFC-5BBD5713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66" y="4494482"/>
            <a:ext cx="3277918" cy="3277918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C32B5299-89DB-4D8B-9370-E499CC712432}"/>
              </a:ext>
            </a:extLst>
          </p:cNvPr>
          <p:cNvSpPr txBox="1"/>
          <p:nvPr/>
        </p:nvSpPr>
        <p:spPr>
          <a:xfrm>
            <a:off x="1243012" y="185738"/>
            <a:ext cx="5586387" cy="6286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latin typeface="Times New Roman"/>
              </a:rPr>
              <a:t>Edit the motions</a:t>
            </a:r>
            <a:endParaRPr lang="zh-CN" altLang="en-US" sz="4399" b="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578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943464-CFCB-4F61-8B7A-FD28D31E3581}"/>
              </a:ext>
            </a:extLst>
          </p:cNvPr>
          <p:cNvSpPr txBox="1"/>
          <p:nvPr/>
        </p:nvSpPr>
        <p:spPr>
          <a:xfrm>
            <a:off x="1243012" y="185738"/>
            <a:ext cx="5586387" cy="6286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FF0000"/>
                </a:solidFill>
                <a:latin typeface="Times New Roman"/>
              </a:rPr>
              <a:t>Edit the motions</a:t>
            </a:r>
            <a:endParaRPr lang="zh-CN" altLang="en-US" sz="4399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76803" name="TextBox 3">
            <a:extLst>
              <a:ext uri="{FF2B5EF4-FFF2-40B4-BE49-F238E27FC236}">
                <a16:creationId xmlns:a16="http://schemas.microsoft.com/office/drawing/2014/main" id="{931064FD-7FAC-4EBA-8ADB-13E7AA8DB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736" y="1426797"/>
            <a:ext cx="8664575" cy="15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edit the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trajectories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hand, feet, etc.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an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way to edit the motions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805" name="Picture 1028" descr="runners                                                        0005244CMacintosh HD                   ABA78158:">
            <a:extLst>
              <a:ext uri="{FF2B5EF4-FFF2-40B4-BE49-F238E27FC236}">
                <a16:creationId xmlns:a16="http://schemas.microsoft.com/office/drawing/2014/main" id="{65A56B27-C35C-40AF-8F3D-D66ADA462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685" y="3454152"/>
            <a:ext cx="3582714" cy="358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7">
            <a:extLst>
              <a:ext uri="{FF2B5EF4-FFF2-40B4-BE49-F238E27FC236}">
                <a16:creationId xmlns:a16="http://schemas.microsoft.com/office/drawing/2014/main" id="{C6BDEDE2-413E-47D2-B522-3258FC69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6C54AFC-EB3A-4E93-96DD-ED24EB33B78F}"/>
              </a:ext>
            </a:extLst>
          </p:cNvPr>
          <p:cNvSpPr txBox="1">
            <a:spLocks noChangeArrowheads="1"/>
          </p:cNvSpPr>
          <p:nvPr/>
        </p:nvSpPr>
        <p:spPr>
          <a:xfrm>
            <a:off x="1284288" y="1509713"/>
            <a:ext cx="4816475" cy="414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Keyframing</a:t>
            </a:r>
            <a:endParaRPr lang="en-US" altLang="en-US" sz="3200" b="1" kern="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Skeletal Animation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capture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Editing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solidFill>
                  <a:srgbClr val="333333"/>
                </a:solidFill>
                <a:latin typeface="Times New Roman"/>
              </a:rPr>
              <a:t>Summary</a:t>
            </a:r>
            <a:endParaRPr lang="zh-CN" altLang="en-US" sz="3200" b="1" dirty="0">
              <a:solidFill>
                <a:srgbClr val="333333"/>
              </a:solidFill>
              <a:latin typeface="Times New Roman"/>
            </a:endParaRPr>
          </a:p>
        </p:txBody>
      </p:sp>
      <p:pic>
        <p:nvPicPr>
          <p:cNvPr id="13316" name="Picture 9">
            <a:extLst>
              <a:ext uri="{FF2B5EF4-FFF2-40B4-BE49-F238E27FC236}">
                <a16:creationId xmlns:a16="http://schemas.microsoft.com/office/drawing/2014/main" id="{D8252761-EC63-459F-AFBA-211AA3C2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7"/>
          <a:stretch>
            <a:fillRect/>
          </a:stretch>
        </p:blipFill>
        <p:spPr bwMode="auto">
          <a:xfrm>
            <a:off x="6243638" y="1814513"/>
            <a:ext cx="26066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DA86A47-59CF-4F9D-8243-4E130C842900}"/>
              </a:ext>
            </a:extLst>
          </p:cNvPr>
          <p:cNvSpPr txBox="1"/>
          <p:nvPr/>
        </p:nvSpPr>
        <p:spPr>
          <a:xfrm>
            <a:off x="3568700" y="171450"/>
            <a:ext cx="2317750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Overview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77827" name="TextBox 11">
            <a:extLst>
              <a:ext uri="{FF2B5EF4-FFF2-40B4-BE49-F238E27FC236}">
                <a16:creationId xmlns:a16="http://schemas.microsoft.com/office/drawing/2014/main" id="{FEA61C44-DDE3-4FA2-87EC-57F496E6E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1671638"/>
            <a:ext cx="514350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Motion Warping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Motion Blending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Dynamic Time Warping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Foot sliding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Inverse Kinematics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Spacetime constraints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Motion Retargeting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7828" name="Picture 4">
            <a:extLst>
              <a:ext uri="{FF2B5EF4-FFF2-40B4-BE49-F238E27FC236}">
                <a16:creationId xmlns:a16="http://schemas.microsoft.com/office/drawing/2014/main" id="{14009447-E68B-4207-9EEA-15E13413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957388"/>
            <a:ext cx="2874963" cy="364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图片 1" descr="ws_1B0.tmp">
            <a:extLst>
              <a:ext uri="{FF2B5EF4-FFF2-40B4-BE49-F238E27FC236}">
                <a16:creationId xmlns:a16="http://schemas.microsoft.com/office/drawing/2014/main" id="{27B495E0-329F-47F1-8D88-A553183859F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t="50020" r="4803" b="3085"/>
          <a:stretch>
            <a:fillRect/>
          </a:stretch>
        </p:blipFill>
        <p:spPr bwMode="auto">
          <a:xfrm>
            <a:off x="1314450" y="3555256"/>
            <a:ext cx="7715250" cy="364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B911B-947E-4087-A0E9-19B13BA442C6}"/>
              </a:ext>
            </a:extLst>
          </p:cNvPr>
          <p:cNvSpPr txBox="1"/>
          <p:nvPr/>
        </p:nvSpPr>
        <p:spPr>
          <a:xfrm>
            <a:off x="2600325" y="242888"/>
            <a:ext cx="4583113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1. Motion Warping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78853" name="TextBox 4">
            <a:extLst>
              <a:ext uri="{FF2B5EF4-FFF2-40B4-BE49-F238E27FC236}">
                <a16:creationId xmlns:a16="http://schemas.microsoft.com/office/drawing/2014/main" id="{0950A29E-A98A-4F48-A4C4-A7DC25886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1243013"/>
            <a:ext cx="8929687" cy="21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the captured motion a little bit so that it satisfies the requirements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for changing the location the hand or the foot passes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图片 1" descr="ws_1B2.tmp">
            <a:extLst>
              <a:ext uri="{FF2B5EF4-FFF2-40B4-BE49-F238E27FC236}">
                <a16:creationId xmlns:a16="http://schemas.microsoft.com/office/drawing/2014/main" id="{3B68BEB7-7C5F-401E-9BA6-E10E59EFC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41745" r="7816" b="28831"/>
          <a:stretch>
            <a:fillRect/>
          </a:stretch>
        </p:blipFill>
        <p:spPr bwMode="auto">
          <a:xfrm>
            <a:off x="385763" y="2457450"/>
            <a:ext cx="941705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AA8E18-9BE9-4D1B-B656-90F88F6B45D0}"/>
              </a:ext>
            </a:extLst>
          </p:cNvPr>
          <p:cNvSpPr txBox="1"/>
          <p:nvPr/>
        </p:nvSpPr>
        <p:spPr>
          <a:xfrm>
            <a:off x="3457575" y="100013"/>
            <a:ext cx="2430463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Basic idea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79876" name="TextBox 4">
            <a:extLst>
              <a:ext uri="{FF2B5EF4-FFF2-40B4-BE49-F238E27FC236}">
                <a16:creationId xmlns:a16="http://schemas.microsoft.com/office/drawing/2014/main" id="{F28046AE-5FA9-41A9-A8E7-569134D75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1385888"/>
            <a:ext cx="80946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Adding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offset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to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data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so the constraint is satisfied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图片 1" descr="ws_1B4.tmp">
            <a:extLst>
              <a:ext uri="{FF2B5EF4-FFF2-40B4-BE49-F238E27FC236}">
                <a16:creationId xmlns:a16="http://schemas.microsoft.com/office/drawing/2014/main" id="{26F51163-AB95-4F8F-8749-F1304AB410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8" b="5292"/>
          <a:stretch>
            <a:fillRect/>
          </a:stretch>
        </p:blipFill>
        <p:spPr bwMode="auto">
          <a:xfrm>
            <a:off x="6524403" y="213792"/>
            <a:ext cx="3457575" cy="735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8FCBC-99E0-4DA1-8A2B-B5B69DDED8F7}"/>
              </a:ext>
            </a:extLst>
          </p:cNvPr>
          <p:cNvSpPr txBox="1"/>
          <p:nvPr/>
        </p:nvSpPr>
        <p:spPr>
          <a:xfrm>
            <a:off x="1314450" y="185738"/>
            <a:ext cx="4583113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1. Motion Warping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80902" name="TextBox 4">
            <a:extLst>
              <a:ext uri="{FF2B5EF4-FFF2-40B4-BE49-F238E27FC236}">
                <a16:creationId xmlns:a16="http://schemas.microsoft.com/office/drawing/2014/main" id="{A30C4667-65CB-4ADF-8A70-0320C2BBB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25" y="1166112"/>
            <a:ext cx="6181327" cy="372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an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trajectories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edit the motion</a:t>
            </a:r>
          </a:p>
          <a:p>
            <a:pPr marL="800100" lvl="1" indent="-3429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keyframes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between which the motion should be edited</a:t>
            </a:r>
          </a:p>
          <a:p>
            <a:pPr marL="800100" lvl="1" indent="-3429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the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inbetween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keyframes so that the resulting motion satisfies the requirements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74EF5-76B3-444D-A9F9-6ABA25750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5" y="5552982"/>
            <a:ext cx="2372094" cy="18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F72584-7BFC-47A7-86D7-EC9375021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67" y="5552982"/>
            <a:ext cx="2363359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9F7EC4-51F0-4399-8E61-2440863F49ED}"/>
              </a:ext>
            </a:extLst>
          </p:cNvPr>
          <p:cNvSpPr txBox="1"/>
          <p:nvPr/>
        </p:nvSpPr>
        <p:spPr>
          <a:xfrm>
            <a:off x="2743200" y="314325"/>
            <a:ext cx="4625975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2. Motion Blending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81924" name="TextBox 6">
            <a:extLst>
              <a:ext uri="{FF2B5EF4-FFF2-40B4-BE49-F238E27FC236}">
                <a16:creationId xmlns:a16="http://schemas.microsoft.com/office/drawing/2014/main" id="{8F0DE489-EF4F-4891-ABD7-B85FAE184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950" y="1171575"/>
            <a:ext cx="56022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two different motions A and B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25" name="TextBox 7">
            <a:extLst>
              <a:ext uri="{FF2B5EF4-FFF2-40B4-BE49-F238E27FC236}">
                <a16:creationId xmlns:a16="http://schemas.microsoft.com/office/drawing/2014/main" id="{5F82638E-2C63-48ED-9BD2-A97E2D9B0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925" y="1814513"/>
            <a:ext cx="6557963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Blended Motion = A * (1-s) + B *s   (0&lt;s&lt;1)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26" name="TextBox 8">
            <a:extLst>
              <a:ext uri="{FF2B5EF4-FFF2-40B4-BE49-F238E27FC236}">
                <a16:creationId xmlns:a16="http://schemas.microsoft.com/office/drawing/2014/main" id="{76E3E274-CE4D-4D33-BEE3-F17CE54E2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949" y="2671763"/>
            <a:ext cx="8369747" cy="344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use this?</a:t>
            </a:r>
          </a:p>
          <a:p>
            <a:pPr marL="914400" lvl="1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motion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inbetween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Exaggerating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motions by extrapolation</a:t>
            </a:r>
          </a:p>
          <a:p>
            <a:pPr marL="914400" lvl="1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Gradually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motion A to motion B</a:t>
            </a:r>
          </a:p>
          <a:p>
            <a:pPr marL="914400" lvl="1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Concatenating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two motions </a:t>
            </a:r>
          </a:p>
          <a:p>
            <a:pPr marL="857250" lvl="2" indent="0"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motion A, start motion B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/>
      <p:bldP spid="81925" grpId="0"/>
      <p:bldP spid="81926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图片 1" descr="ws_1B8.tmp">
            <a:extLst>
              <a:ext uri="{FF2B5EF4-FFF2-40B4-BE49-F238E27FC236}">
                <a16:creationId xmlns:a16="http://schemas.microsoft.com/office/drawing/2014/main" id="{43909015-D76A-4C46-975E-E7A87855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5" t="66571" r="2544" b="3085"/>
          <a:stretch>
            <a:fillRect/>
          </a:stretch>
        </p:blipFill>
        <p:spPr bwMode="auto">
          <a:xfrm>
            <a:off x="2386013" y="3743325"/>
            <a:ext cx="5397500" cy="395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E28372-384D-4A4E-992A-C81367631D59}"/>
              </a:ext>
            </a:extLst>
          </p:cNvPr>
          <p:cNvSpPr txBox="1"/>
          <p:nvPr/>
        </p:nvSpPr>
        <p:spPr>
          <a:xfrm>
            <a:off x="1171575" y="171450"/>
            <a:ext cx="6962775" cy="62706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Creating a motion </a:t>
            </a:r>
            <a:r>
              <a:rPr lang="en-US" altLang="zh-CN" sz="4399" b="1" dirty="0" err="1">
                <a:solidFill>
                  <a:srgbClr val="333333"/>
                </a:solidFill>
                <a:latin typeface="Times New Roman"/>
              </a:rPr>
              <a:t>inbetween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82948" name="TextBox 4">
            <a:extLst>
              <a:ext uri="{FF2B5EF4-FFF2-40B4-BE49-F238E27FC236}">
                <a16:creationId xmlns:a16="http://schemas.microsoft.com/office/drawing/2014/main" id="{7FE92D90-898D-4B97-88A1-6A8F70E36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100138"/>
            <a:ext cx="9144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a new motion by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 motions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949" name="TextBox 5">
            <a:extLst>
              <a:ext uri="{FF2B5EF4-FFF2-40B4-BE49-F238E27FC236}">
                <a16:creationId xmlns:a16="http://schemas.microsoft.com/office/drawing/2014/main" id="{6A9C5BDD-CF47-4DE7-B7CC-6AEF749C7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9" y="1671638"/>
            <a:ext cx="9325098" cy="202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cheerful walking motion * s + (1-s) * ordinary walking motion =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little bit cheerful motion</a:t>
            </a:r>
          </a:p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tired walking motion * s + (1-s) * ordinary walking motion =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little bit tired motion  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 &lt; s &lt; 1)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/>
      <p:bldP spid="8294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Box 4">
            <a:extLst>
              <a:ext uri="{FF2B5EF4-FFF2-40B4-BE49-F238E27FC236}">
                <a16:creationId xmlns:a16="http://schemas.microsoft.com/office/drawing/2014/main" id="{5C302D58-8B43-4125-9F59-67F33A441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171450"/>
            <a:ext cx="9172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913"/>
              </a:lnSpc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Exaggerating</a:t>
            </a:r>
            <a:r>
              <a:rPr lang="en-US" altLang="zh-CN" sz="3600" b="1">
                <a:solidFill>
                  <a:srgbClr val="333333"/>
                </a:solidFill>
                <a:latin typeface="Times New Roman" panose="02020603050405020304" pitchFamily="18" charset="0"/>
              </a:rPr>
              <a:t> the motion by extrapolation</a:t>
            </a:r>
            <a:endParaRPr lang="zh-CN" altLang="en-US" sz="3600" b="1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Box 6">
            <a:extLst>
              <a:ext uri="{FF2B5EF4-FFF2-40B4-BE49-F238E27FC236}">
                <a16:creationId xmlns:a16="http://schemas.microsoft.com/office/drawing/2014/main" id="{51420CA9-9575-44FB-BFF7-B5D85A63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1100138"/>
            <a:ext cx="8034089" cy="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12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2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2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2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2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two different motions A and B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Blended Motion = A * (1-s) + B *s  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972" name="TextBox 7">
            <a:extLst>
              <a:ext uri="{FF2B5EF4-FFF2-40B4-BE49-F238E27FC236}">
                <a16:creationId xmlns:a16="http://schemas.microsoft.com/office/drawing/2014/main" id="{C9E71576-8687-4598-A5A8-A2545B228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171700"/>
            <a:ext cx="70119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s to values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than 1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smaller than 0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973" name="Picture 2">
            <a:extLst>
              <a:ext uri="{FF2B5EF4-FFF2-40B4-BE49-F238E27FC236}">
                <a16:creationId xmlns:a16="http://schemas.microsoft.com/office/drawing/2014/main" id="{5C88E65B-F961-46D1-89AD-26DECA3E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02" y="3188494"/>
            <a:ext cx="7505700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  <p:bldP spid="8397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0E31B-9E4C-48E9-BDAB-64A166662089}"/>
              </a:ext>
            </a:extLst>
          </p:cNvPr>
          <p:cNvSpPr txBox="1"/>
          <p:nvPr/>
        </p:nvSpPr>
        <p:spPr>
          <a:xfrm>
            <a:off x="1284784" y="213792"/>
            <a:ext cx="8064896" cy="5554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2800" b="1" dirty="0">
                <a:solidFill>
                  <a:srgbClr val="333333"/>
                </a:solidFill>
                <a:latin typeface="Times New Roman"/>
              </a:rPr>
              <a:t>Creating a </a:t>
            </a:r>
            <a:r>
              <a:rPr lang="en-US" altLang="zh-CN" sz="2800" b="1" dirty="0">
                <a:solidFill>
                  <a:srgbClr val="FF0000"/>
                </a:solidFill>
                <a:latin typeface="Times New Roman"/>
              </a:rPr>
              <a:t>shifting</a:t>
            </a:r>
            <a:r>
              <a:rPr lang="en-US" altLang="zh-CN" sz="2800" b="1" dirty="0">
                <a:solidFill>
                  <a:srgbClr val="333333"/>
                </a:solidFill>
                <a:latin typeface="Times New Roman"/>
              </a:rPr>
              <a:t> motion by gradually changing </a:t>
            </a:r>
            <a:r>
              <a:rPr lang="en-US" altLang="zh-CN" sz="2800" b="1" i="1" dirty="0">
                <a:solidFill>
                  <a:srgbClr val="333333"/>
                </a:solidFill>
                <a:latin typeface="Times New Roman"/>
              </a:rPr>
              <a:t>s</a:t>
            </a:r>
            <a:endParaRPr lang="zh-CN" altLang="en-US" sz="2800" b="1" i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84996" name="TextBox 6">
            <a:extLst>
              <a:ext uri="{FF2B5EF4-FFF2-40B4-BE49-F238E27FC236}">
                <a16:creationId xmlns:a16="http://schemas.microsoft.com/office/drawing/2014/main" id="{25A29557-25D9-4C68-A0CA-8CFF82D93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407" y="1038448"/>
            <a:ext cx="750252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transition motion by shifting s from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to 1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7" name="TextBox 8">
            <a:extLst>
              <a:ext uri="{FF2B5EF4-FFF2-40B4-BE49-F238E27FC236}">
                <a16:creationId xmlns:a16="http://schemas.microsoft.com/office/drawing/2014/main" id="{9AE6A325-1DF3-49AE-9011-28934607D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407" y="1653952"/>
            <a:ext cx="7891456" cy="47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A &gt;&gt;&gt; Motion A*(1-s) + B*s  &gt;&gt;&gt; Motion B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DB6897-F26E-42FC-9349-E8606A2A9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8104" r="6337" b="6880"/>
          <a:stretch/>
        </p:blipFill>
        <p:spPr>
          <a:xfrm>
            <a:off x="2133333" y="2405315"/>
            <a:ext cx="6367799" cy="2705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4EAB9-ACBD-42A2-A3D0-A8A83181F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5" r="11368" b="12761"/>
          <a:stretch/>
        </p:blipFill>
        <p:spPr>
          <a:xfrm>
            <a:off x="1943283" y="5178955"/>
            <a:ext cx="6747898" cy="2593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6" grpId="0"/>
      <p:bldP spid="8499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92C64-C56B-42BF-9BCC-0B18F61A02CD}"/>
              </a:ext>
            </a:extLst>
          </p:cNvPr>
          <p:cNvSpPr txBox="1"/>
          <p:nvPr/>
        </p:nvSpPr>
        <p:spPr>
          <a:xfrm>
            <a:off x="814388" y="100013"/>
            <a:ext cx="9244012" cy="6286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The problems when blending motions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86019" name="TextBox 6">
            <a:extLst>
              <a:ext uri="{FF2B5EF4-FFF2-40B4-BE49-F238E27FC236}">
                <a16:creationId xmlns:a16="http://schemas.microsoft.com/office/drawing/2014/main" id="{F3FEC05F-21A8-4C7E-ACF3-55F6B1914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60" y="1365920"/>
            <a:ext cx="8662036" cy="367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durations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motions are different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timing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some events are different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we want to blend two walking motions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timing the feet lands onto the ground are different</a:t>
            </a:r>
          </a:p>
          <a:p>
            <a:pPr marL="1200150" lvl="1" indent="-457200" eaLnBrk="1" hangingPunct="1">
              <a:lnSpc>
                <a:spcPct val="120000"/>
              </a:lnSpc>
              <a:spcBef>
                <a:spcPts val="12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synchronize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motions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图片 1" descr="ws_1C0.tmp">
            <a:extLst>
              <a:ext uri="{FF2B5EF4-FFF2-40B4-BE49-F238E27FC236}">
                <a16:creationId xmlns:a16="http://schemas.microsoft.com/office/drawing/2014/main" id="{82037D47-9449-4ED8-9FB8-E7665BC5834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9" t="57376" r="28409"/>
          <a:stretch/>
        </p:blipFill>
        <p:spPr bwMode="auto">
          <a:xfrm>
            <a:off x="7117432" y="4321969"/>
            <a:ext cx="2294069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993D5-EF3A-4201-BE69-D128BD084041}"/>
              </a:ext>
            </a:extLst>
          </p:cNvPr>
          <p:cNvSpPr txBox="1"/>
          <p:nvPr/>
        </p:nvSpPr>
        <p:spPr>
          <a:xfrm>
            <a:off x="1001713" y="242888"/>
            <a:ext cx="8229600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3. Dynamic Time Warping (DTW)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87044" name="TextBox 3">
            <a:extLst>
              <a:ext uri="{FF2B5EF4-FFF2-40B4-BE49-F238E27FC236}">
                <a16:creationId xmlns:a16="http://schemas.microsoft.com/office/drawing/2014/main" id="{B84F4475-3CC2-4CF7-A68F-AEAFE42F1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100138"/>
            <a:ext cx="9286875" cy="307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4075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Synchronizing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motions by finding the most matching frame</a:t>
            </a:r>
          </a:p>
          <a:p>
            <a:pPr marL="457200" indent="-457200" eaLnBrk="1" hangingPunct="1">
              <a:lnSpc>
                <a:spcPts val="4063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distance of every frame</a:t>
            </a:r>
          </a:p>
          <a:p>
            <a:pPr marL="457200" indent="-457200" eaLnBrk="1" hangingPunct="1">
              <a:lnSpc>
                <a:spcPts val="4025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similarity matrix of all frames</a:t>
            </a:r>
          </a:p>
          <a:p>
            <a:pPr marL="457200" indent="-457200" eaLnBrk="1" hangingPunct="1">
              <a:lnSpc>
                <a:spcPts val="4025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optimal time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that minimizes the total distance between matched frame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048" name="TextBox 8">
            <a:extLst>
              <a:ext uri="{FF2B5EF4-FFF2-40B4-BE49-F238E27FC236}">
                <a16:creationId xmlns:a16="http://schemas.microsoft.com/office/drawing/2014/main" id="{6FD6F38C-8E77-4703-AC1C-BEB34A4ED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2013" y="7142163"/>
            <a:ext cx="1539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</a:rPr>
              <a:t>15</a:t>
            </a:r>
            <a:endParaRPr lang="zh-CN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8CF694-0FA1-4A55-B88A-C2B8648DA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9" y="4567542"/>
            <a:ext cx="5862706" cy="288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91E22A2-5F7E-4FD4-ABAB-CD12ACD68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zh-CN" altLang="en-US"/>
              <a:t>一、</a:t>
            </a:r>
            <a:r>
              <a:rPr lang="en-US" altLang="zh-CN"/>
              <a:t>Character Animation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B5A2BE3-04B0-45E9-AC95-C24B071D1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6588" y="1582738"/>
            <a:ext cx="8550275" cy="3324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754063" indent="-584200" eaLnBrk="1" hangingPunct="1"/>
            <a:r>
              <a:rPr lang="en-US" altLang="zh-CN" dirty="0">
                <a:solidFill>
                  <a:srgbClr val="FF0000"/>
                </a:solidFill>
              </a:rPr>
              <a:t>Key Frame </a:t>
            </a:r>
            <a:r>
              <a:rPr lang="en-US" altLang="zh-CN" dirty="0"/>
              <a:t>or </a:t>
            </a:r>
            <a:r>
              <a:rPr lang="en-US" altLang="zh-CN" dirty="0">
                <a:solidFill>
                  <a:srgbClr val="FF0000"/>
                </a:solidFill>
              </a:rPr>
              <a:t>Motion Capture</a:t>
            </a:r>
          </a:p>
          <a:p>
            <a:pPr marL="754063" indent="-584200" eaLnBrk="1" hangingPunct="1"/>
            <a:r>
              <a:rPr lang="en-US" altLang="zh-CN" dirty="0"/>
              <a:t>Usually skeletal animation based</a:t>
            </a:r>
          </a:p>
          <a:p>
            <a:pPr marL="754063" indent="-584200" eaLnBrk="1" hangingPunct="1"/>
            <a:r>
              <a:rPr lang="en-US" altLang="zh-CN" dirty="0"/>
              <a:t>Two Components:</a:t>
            </a:r>
          </a:p>
          <a:p>
            <a:pPr marL="1409700" lvl="1" indent="-582613" eaLnBrk="1" hangingPunct="1"/>
            <a:r>
              <a:rPr lang="en-US" altLang="zh-CN" dirty="0">
                <a:solidFill>
                  <a:srgbClr val="FF0000"/>
                </a:solidFill>
              </a:rPr>
              <a:t>Skeleton</a:t>
            </a:r>
            <a:r>
              <a:rPr lang="en-US" altLang="zh-CN" dirty="0"/>
              <a:t> motion</a:t>
            </a:r>
          </a:p>
          <a:p>
            <a:pPr marL="1409700" lvl="1" indent="-582613" eaLnBrk="1" hangingPunct="1"/>
            <a:r>
              <a:rPr lang="en-US" altLang="zh-CN" dirty="0">
                <a:solidFill>
                  <a:srgbClr val="FF0000"/>
                </a:solidFill>
              </a:rPr>
              <a:t>Skin</a:t>
            </a:r>
            <a:r>
              <a:rPr lang="en-US" altLang="zh-CN" dirty="0"/>
              <a:t> move 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7FECC38-8A68-4611-A37B-28C45B76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9" t="24968" r="17323" b="9731"/>
          <a:stretch>
            <a:fillRect/>
          </a:stretch>
        </p:blipFill>
        <p:spPr bwMode="auto">
          <a:xfrm>
            <a:off x="5172075" y="3524250"/>
            <a:ext cx="4071938" cy="32194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07ECAD-27B7-44B8-924E-0CD0C272B468}"/>
              </a:ext>
            </a:extLst>
          </p:cNvPr>
          <p:cNvSpPr txBox="1"/>
          <p:nvPr/>
        </p:nvSpPr>
        <p:spPr>
          <a:xfrm>
            <a:off x="3105150" y="242888"/>
            <a:ext cx="3497263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4. Foot Sliding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88067" name="TextBox 5">
            <a:extLst>
              <a:ext uri="{FF2B5EF4-FFF2-40B4-BE49-F238E27FC236}">
                <a16:creationId xmlns:a16="http://schemas.microsoft.com/office/drawing/2014/main" id="{37B9D409-99A2-4DCD-8876-B0DFA8368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028700"/>
            <a:ext cx="9253661" cy="321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usually blend the motions in the level of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generalized coordinates ( root position, root orientation and joint angles)</a:t>
            </a:r>
          </a:p>
          <a:p>
            <a:pPr marL="992188" lvl="1" indent="-449263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information about contacts</a:t>
            </a:r>
          </a:p>
          <a:p>
            <a:pPr marL="45720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supporting foot/feet slides when the motion is simply blended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070" name="TextBox 8">
            <a:extLst>
              <a:ext uri="{FF2B5EF4-FFF2-40B4-BE49-F238E27FC236}">
                <a16:creationId xmlns:a16="http://schemas.microsoft.com/office/drawing/2014/main" id="{C6E165F4-31A8-4871-B98B-D0C3ECB12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2013" y="7142163"/>
            <a:ext cx="1539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hlinkClick r:id="rId2"/>
              </a:rPr>
              <a:t>16</a:t>
            </a:r>
            <a:endParaRPr lang="zh-CN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8071" name="图片 9" descr="ws_1C2.tmp">
            <a:extLst>
              <a:ext uri="{FF2B5EF4-FFF2-40B4-BE49-F238E27FC236}">
                <a16:creationId xmlns:a16="http://schemas.microsoft.com/office/drawing/2014/main" id="{E0C1DA40-9DC9-4B1F-A66A-18F4C9596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8" t="58046" r="5495"/>
          <a:stretch>
            <a:fillRect/>
          </a:stretch>
        </p:blipFill>
        <p:spPr bwMode="auto">
          <a:xfrm>
            <a:off x="4257675" y="4002087"/>
            <a:ext cx="468947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图片 1" descr="ws_1C4.tmp">
            <a:extLst>
              <a:ext uri="{FF2B5EF4-FFF2-40B4-BE49-F238E27FC236}">
                <a16:creationId xmlns:a16="http://schemas.microsoft.com/office/drawing/2014/main" id="{58DF765E-515C-41A0-A941-BD1880733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8" t="53699" r="1961" b="25237"/>
          <a:stretch/>
        </p:blipFill>
        <p:spPr bwMode="auto">
          <a:xfrm>
            <a:off x="293330" y="4649306"/>
            <a:ext cx="5059258" cy="1948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8906A-0FE3-40CC-8FE2-93B82C8BE5C8}"/>
              </a:ext>
            </a:extLst>
          </p:cNvPr>
          <p:cNvSpPr txBox="1"/>
          <p:nvPr/>
        </p:nvSpPr>
        <p:spPr>
          <a:xfrm>
            <a:off x="2374900" y="171450"/>
            <a:ext cx="5218113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5. Inverse Kinematics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89095" name="TextBox 6">
            <a:extLst>
              <a:ext uri="{FF2B5EF4-FFF2-40B4-BE49-F238E27FC236}">
                <a16:creationId xmlns:a16="http://schemas.microsoft.com/office/drawing/2014/main" id="{0C476A59-5231-41E9-AFF2-D9E6023B4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319" y="1174191"/>
            <a:ext cx="8572500" cy="269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Editing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postures/motions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by specifying the 3D location of the avatars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We can use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IK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to solve the problem of foot sliding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Edit the postures, frame by frame, and drag the foot to the original position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8" name="TextBox 9">
            <a:extLst>
              <a:ext uri="{FF2B5EF4-FFF2-40B4-BE49-F238E27FC236}">
                <a16:creationId xmlns:a16="http://schemas.microsoft.com/office/drawing/2014/main" id="{A17F2552-1212-4D69-9914-87A2F38B9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2013" y="7142163"/>
            <a:ext cx="1539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17</a:t>
            </a:r>
            <a:endParaRPr lang="zh-CN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图片 1" descr="ws_1C4.tmp">
            <a:extLst>
              <a:ext uri="{FF2B5EF4-FFF2-40B4-BE49-F238E27FC236}">
                <a16:creationId xmlns:a16="http://schemas.microsoft.com/office/drawing/2014/main" id="{24FCA2F7-3802-4FDC-9213-D5B73FCB2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24" t="79147"/>
          <a:stretch/>
        </p:blipFill>
        <p:spPr bwMode="auto">
          <a:xfrm>
            <a:off x="5965304" y="4487196"/>
            <a:ext cx="3822736" cy="227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图片 1" descr="ws_1D2.tmp">
            <a:extLst>
              <a:ext uri="{FF2B5EF4-FFF2-40B4-BE49-F238E27FC236}">
                <a16:creationId xmlns:a16="http://schemas.microsoft.com/office/drawing/2014/main" id="{8F98DE5F-9D36-47FA-9720-A8CD6B8EC6E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47263" r="8569"/>
          <a:stretch>
            <a:fillRect/>
          </a:stretch>
        </p:blipFill>
        <p:spPr bwMode="auto">
          <a:xfrm>
            <a:off x="1207294" y="3649663"/>
            <a:ext cx="7786688" cy="409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C73088-E00A-4E7F-9FF7-A541AC591D02}"/>
              </a:ext>
            </a:extLst>
          </p:cNvPr>
          <p:cNvSpPr txBox="1"/>
          <p:nvPr/>
        </p:nvSpPr>
        <p:spPr>
          <a:xfrm>
            <a:off x="1885950" y="185738"/>
            <a:ext cx="5845175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6. </a:t>
            </a:r>
            <a:r>
              <a:rPr lang="en-US" altLang="zh-CN" sz="4399" b="1" dirty="0" err="1">
                <a:solidFill>
                  <a:srgbClr val="333333"/>
                </a:solidFill>
                <a:latin typeface="Times New Roman"/>
              </a:rPr>
              <a:t>Spacetime</a:t>
            </a: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 constraints</a:t>
            </a:r>
            <a:endParaRPr lang="zh-CN" altLang="en-US" sz="4399" b="1" dirty="0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90119" name="TextBox 6">
            <a:extLst>
              <a:ext uri="{FF2B5EF4-FFF2-40B4-BE49-F238E27FC236}">
                <a16:creationId xmlns:a16="http://schemas.microsoft.com/office/drawing/2014/main" id="{435BF45F-187F-480C-B876-D404155B9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1" y="1005880"/>
            <a:ext cx="9038778" cy="269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Instead of editing the motion frame-by-frame, here we edit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whole motion at once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So that the constraints are satisfied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We want the displacement to be small, so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minimize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the integral of displacement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22" name="TextBox 9">
            <a:extLst>
              <a:ext uri="{FF2B5EF4-FFF2-40B4-BE49-F238E27FC236}">
                <a16:creationId xmlns:a16="http://schemas.microsoft.com/office/drawing/2014/main" id="{1851C27C-D746-4049-BBCB-80722D6C9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2013" y="7142163"/>
            <a:ext cx="1539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24</a:t>
            </a:r>
            <a:endParaRPr lang="zh-CN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图片 1" descr="ws_1D4.tmp">
            <a:extLst>
              <a:ext uri="{FF2B5EF4-FFF2-40B4-BE49-F238E27FC236}">
                <a16:creationId xmlns:a16="http://schemas.microsoft.com/office/drawing/2014/main" id="{0B98130F-CFBE-4982-BCD3-89BD44BDD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9" t="63812" r="11581" b="12280"/>
          <a:stretch>
            <a:fillRect/>
          </a:stretch>
        </p:blipFill>
        <p:spPr bwMode="auto">
          <a:xfrm>
            <a:off x="4969669" y="4866610"/>
            <a:ext cx="4824313" cy="245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1F5D68-1A76-466F-88F9-B5ADA86F87DE}"/>
              </a:ext>
            </a:extLst>
          </p:cNvPr>
          <p:cNvSpPr txBox="1"/>
          <p:nvPr/>
        </p:nvSpPr>
        <p:spPr>
          <a:xfrm>
            <a:off x="2314575" y="242888"/>
            <a:ext cx="5310188" cy="6286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ts val="4910"/>
              </a:lnSpc>
              <a:defRPr/>
            </a:pPr>
            <a:r>
              <a:rPr lang="en-US" altLang="zh-CN" sz="4399" b="1" dirty="0">
                <a:solidFill>
                  <a:srgbClr val="333333"/>
                </a:solidFill>
                <a:latin typeface="Times New Roman"/>
              </a:rPr>
              <a:t>7. Motion </a:t>
            </a:r>
            <a:r>
              <a:rPr lang="en-US" altLang="zh-CN" sz="4399" b="1" dirty="0">
                <a:solidFill>
                  <a:srgbClr val="FF0000"/>
                </a:solidFill>
                <a:latin typeface="Times New Roman"/>
              </a:rPr>
              <a:t>Retargeting</a:t>
            </a:r>
            <a:endParaRPr lang="zh-CN" altLang="en-US" sz="4399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91143" name="TextBox 6">
            <a:extLst>
              <a:ext uri="{FF2B5EF4-FFF2-40B4-BE49-F238E27FC236}">
                <a16:creationId xmlns:a16="http://schemas.microsoft.com/office/drawing/2014/main" id="{5EC0D2BA-E079-47D0-8810-81D4110ED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9" y="1056164"/>
            <a:ext cx="9215438" cy="388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1325" indent="-441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captured motion for a character with different body size </a:t>
            </a:r>
          </a:p>
          <a:p>
            <a:pPr marL="91440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Captured motion (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adult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&gt;&gt;&gt; for a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character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edit the motion while satisfying the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  <a:p>
            <a:pPr marL="91440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support must be landed on the ground,</a:t>
            </a:r>
          </a:p>
          <a:p>
            <a:pPr marL="914400" lvl="1" indent="-457200" eaLnBrk="1" hangingPunct="1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segments must not penetrate the other parts of the body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145" name="TextBox 8">
            <a:extLst>
              <a:ext uri="{FF2B5EF4-FFF2-40B4-BE49-F238E27FC236}">
                <a16:creationId xmlns:a16="http://schemas.microsoft.com/office/drawing/2014/main" id="{3DB7AEF5-92DE-4057-A096-85819F91F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03" y="5449808"/>
            <a:ext cx="4203637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use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IK/spacetime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constraints to solve this problem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146" name="TextBox 9">
            <a:extLst>
              <a:ext uri="{FF2B5EF4-FFF2-40B4-BE49-F238E27FC236}">
                <a16:creationId xmlns:a16="http://schemas.microsoft.com/office/drawing/2014/main" id="{81070784-2D98-4623-8AF4-A626945E1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2013" y="7142163"/>
            <a:ext cx="1539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25</a:t>
            </a:r>
            <a:endParaRPr lang="zh-CN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1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1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1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3" grpId="0" uiExpand="1" build="p"/>
      <p:bldP spid="9114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E06FF18B-1640-4D2C-B4AA-3E9720FE2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Demo</a:t>
            </a:r>
          </a:p>
        </p:txBody>
      </p:sp>
      <p:pic>
        <p:nvPicPr>
          <p:cNvPr id="7" name="01-Computer Animation-Gleicher - Retargetting Motion.avi">
            <a:hlinkClick r:id="" action="ppaction://media"/>
            <a:extLst>
              <a:ext uri="{FF2B5EF4-FFF2-40B4-BE49-F238E27FC236}">
                <a16:creationId xmlns:a16="http://schemas.microsoft.com/office/drawing/2014/main" id="{64DE1EEB-5F47-41A5-9E8C-11339E5B7B1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14450"/>
            <a:ext cx="7200900" cy="540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5" name="Picture 3">
            <a:extLst>
              <a:ext uri="{FF2B5EF4-FFF2-40B4-BE49-F238E27FC236}">
                <a16:creationId xmlns:a16="http://schemas.microsoft.com/office/drawing/2014/main" id="{6C11A777-21D2-4AC9-94DA-DD264D87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44663" y="1814513"/>
            <a:ext cx="6569075" cy="44196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F91D91D7-784D-46FB-9727-E2659056C6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44463"/>
            <a:ext cx="8570912" cy="7794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>
                <a:latin typeface="+mj-ea"/>
              </a:rPr>
              <a:t>运动的重定向技术</a:t>
            </a:r>
            <a:endParaRPr lang="en-US" altLang="zh-CN" sz="4400" dirty="0">
              <a:latin typeface="+mj-ea"/>
            </a:endParaRP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F5FFAAA7-0BDC-478F-B36B-C14A0548F5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0713" y="1457325"/>
            <a:ext cx="9051925" cy="19655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dirty="0"/>
              <a:t>指利用已经存在的角色运动数据，经过适当的调整处理，把姿态</a:t>
            </a:r>
            <a:r>
              <a:rPr lang="zh-CN" altLang="en-US" sz="2800" dirty="0">
                <a:solidFill>
                  <a:srgbClr val="FF0000"/>
                </a:solidFill>
              </a:rPr>
              <a:t>映射到目标角色模型</a:t>
            </a:r>
            <a:r>
              <a:rPr lang="zh-CN" altLang="en-US" sz="2800" dirty="0"/>
              <a:t>上，使目标模型具有相似的运动。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AF117A79-9149-4B16-B116-4111B0A08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44463"/>
            <a:ext cx="8570912" cy="7794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>
                <a:latin typeface="+mj-ea"/>
              </a:rPr>
              <a:t>一些运动重定向思路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CC292B6F-8765-4410-8045-A49C0603D9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7263" y="1171575"/>
            <a:ext cx="8550275" cy="620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dirty="0"/>
              <a:t>相同关节结构，不同</a:t>
            </a:r>
            <a:r>
              <a:rPr lang="zh-CN" altLang="en-US" sz="2800" dirty="0">
                <a:solidFill>
                  <a:srgbClr val="FF0000"/>
                </a:solidFill>
              </a:rPr>
              <a:t>骨骼长度</a:t>
            </a:r>
          </a:p>
        </p:txBody>
      </p:sp>
      <p:pic>
        <p:nvPicPr>
          <p:cNvPr id="94212" name="Picture 33" descr="D:\Backup\我的文档\My Pictures\图片-81.png">
            <a:extLst>
              <a:ext uri="{FF2B5EF4-FFF2-40B4-BE49-F238E27FC236}">
                <a16:creationId xmlns:a16="http://schemas.microsoft.com/office/drawing/2014/main" id="{1CDEA24B-2FDB-498F-AD75-888145A2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2011363"/>
            <a:ext cx="6580187" cy="513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D7000837-77EE-4F8D-A764-16285F7ED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44463"/>
            <a:ext cx="8570912" cy="7191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>
                <a:latin typeface="+mj-ea"/>
              </a:rPr>
              <a:t>一些运动重定向思路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98CA0030-128F-4191-86A1-D3CF5043FB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8638" y="1171575"/>
            <a:ext cx="9051925" cy="56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dirty="0"/>
              <a:t>不同关节</a:t>
            </a:r>
            <a:r>
              <a:rPr lang="zh-CN" altLang="en-US" sz="2800" dirty="0">
                <a:solidFill>
                  <a:srgbClr val="FF0000"/>
                </a:solidFill>
              </a:rPr>
              <a:t>结构</a:t>
            </a:r>
          </a:p>
        </p:txBody>
      </p:sp>
      <p:pic>
        <p:nvPicPr>
          <p:cNvPr id="95236" name="Picture 20" descr="D:\Backup\我的文档\My Pictures\图片-82.png">
            <a:extLst>
              <a:ext uri="{FF2B5EF4-FFF2-40B4-BE49-F238E27FC236}">
                <a16:creationId xmlns:a16="http://schemas.microsoft.com/office/drawing/2014/main" id="{D3C27D66-B2C7-4C18-9E22-315A47A87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060575"/>
            <a:ext cx="64389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7ABC1A37-46D3-463D-A26E-DD62510769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44463"/>
            <a:ext cx="8570912" cy="7794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>
                <a:latin typeface="+mj-ea"/>
              </a:rPr>
              <a:t>一些运动重定向思路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3C49827C-2BEB-47C6-BB72-F447A21A36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2950" y="1171575"/>
            <a:ext cx="8550275" cy="56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dirty="0"/>
              <a:t>根据</a:t>
            </a:r>
            <a:r>
              <a:rPr lang="zh-CN" altLang="en-US" sz="2800" dirty="0">
                <a:solidFill>
                  <a:srgbClr val="FF0000"/>
                </a:solidFill>
              </a:rPr>
              <a:t>蒙皮信息</a:t>
            </a:r>
          </a:p>
        </p:txBody>
      </p:sp>
      <p:pic>
        <p:nvPicPr>
          <p:cNvPr id="96260" name="Picture 23" descr="D:\Backup\我的文档\My Pictures\图片-83.png">
            <a:extLst>
              <a:ext uri="{FF2B5EF4-FFF2-40B4-BE49-F238E27FC236}">
                <a16:creationId xmlns:a16="http://schemas.microsoft.com/office/drawing/2014/main" id="{8FEC38DD-9065-4F20-9432-C342E92AD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9"/>
          <a:stretch>
            <a:fillRect/>
          </a:stretch>
        </p:blipFill>
        <p:spPr bwMode="auto">
          <a:xfrm>
            <a:off x="885825" y="1885950"/>
            <a:ext cx="822483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0EAFAACA-71A0-4313-A362-9D5CA544A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144463"/>
            <a:ext cx="8570912" cy="7794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dirty="0">
                <a:latin typeface="+mj-ea"/>
              </a:rPr>
              <a:t>一些运动重定向思路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A37DB782-8F8A-4332-84EC-6261AB44C7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2950" y="1171575"/>
            <a:ext cx="8550275" cy="620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dirty="0">
                <a:solidFill>
                  <a:srgbClr val="FF0000"/>
                </a:solidFill>
              </a:rPr>
              <a:t>标记与语义性</a:t>
            </a:r>
            <a:r>
              <a:rPr lang="zh-CN" altLang="en-US" sz="2800" dirty="0"/>
              <a:t>描述语言相结合 </a:t>
            </a:r>
          </a:p>
        </p:txBody>
      </p:sp>
      <p:pic>
        <p:nvPicPr>
          <p:cNvPr id="97284" name="Picture 30" descr="D:\Backup\我的文档\My Pictures\图片-84.png">
            <a:extLst>
              <a:ext uri="{FF2B5EF4-FFF2-40B4-BE49-F238E27FC236}">
                <a16:creationId xmlns:a16="http://schemas.microsoft.com/office/drawing/2014/main" id="{5E11E2F2-8441-4981-8817-6BE506F4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743075"/>
            <a:ext cx="8012113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B3B5B0A-D627-4148-AF7B-43B14E8EC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zh-CN" altLang="en-US"/>
              <a:t>一、</a:t>
            </a:r>
            <a:r>
              <a:rPr lang="en-US" altLang="zh-CN"/>
              <a:t>Character Animation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E05544C-C8B5-4513-A83F-8613471358AF}"/>
              </a:ext>
            </a:extLst>
          </p:cNvPr>
          <p:cNvGrpSpPr/>
          <p:nvPr/>
        </p:nvGrpSpPr>
        <p:grpSpPr>
          <a:xfrm>
            <a:off x="5386388" y="3095625"/>
            <a:ext cx="3536950" cy="2884488"/>
            <a:chOff x="5386388" y="3095625"/>
            <a:chExt cx="3536950" cy="2884488"/>
          </a:xfrm>
        </p:grpSpPr>
        <p:sp>
          <p:nvSpPr>
            <p:cNvPr id="15367" name="Freeform 7">
              <a:extLst>
                <a:ext uri="{FF2B5EF4-FFF2-40B4-BE49-F238E27FC236}">
                  <a16:creationId xmlns:a16="http://schemas.microsoft.com/office/drawing/2014/main" id="{7837DAD8-D38B-414C-B3E7-BF30CB394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5100638"/>
              <a:ext cx="2324100" cy="642937"/>
            </a:xfrm>
            <a:custGeom>
              <a:avLst/>
              <a:gdLst>
                <a:gd name="T0" fmla="*/ 0 w 1894"/>
                <a:gd name="T1" fmla="*/ 2147483647 h 509"/>
                <a:gd name="T2" fmla="*/ 2147483647 w 1894"/>
                <a:gd name="T3" fmla="*/ 0 h 509"/>
                <a:gd name="T4" fmla="*/ 2147483647 w 1894"/>
                <a:gd name="T5" fmla="*/ 2147483647 h 509"/>
                <a:gd name="T6" fmla="*/ 2147483647 w 1894"/>
                <a:gd name="T7" fmla="*/ 2147483647 h 509"/>
                <a:gd name="T8" fmla="*/ 0 w 1894"/>
                <a:gd name="T9" fmla="*/ 2147483647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4"/>
                <a:gd name="T16" fmla="*/ 0 h 509"/>
                <a:gd name="T17" fmla="*/ 1894 w 1894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4" h="509">
                  <a:moveTo>
                    <a:pt x="0" y="269"/>
                  </a:moveTo>
                  <a:lnTo>
                    <a:pt x="195" y="0"/>
                  </a:lnTo>
                  <a:lnTo>
                    <a:pt x="1894" y="298"/>
                  </a:lnTo>
                  <a:lnTo>
                    <a:pt x="214" y="509"/>
                  </a:lnTo>
                  <a:lnTo>
                    <a:pt x="0" y="269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68" name="Freeform 8">
              <a:extLst>
                <a:ext uri="{FF2B5EF4-FFF2-40B4-BE49-F238E27FC236}">
                  <a16:creationId xmlns:a16="http://schemas.microsoft.com/office/drawing/2014/main" id="{3A7F24B9-4A5A-48D8-8965-D0140D27E052}"/>
                </a:ext>
              </a:extLst>
            </p:cNvPr>
            <p:cNvSpPr>
              <a:spLocks/>
            </p:cNvSpPr>
            <p:nvPr/>
          </p:nvSpPr>
          <p:spPr bwMode="auto">
            <a:xfrm rot="-4200000">
              <a:off x="7095332" y="4042569"/>
              <a:ext cx="2393950" cy="623887"/>
            </a:xfrm>
            <a:custGeom>
              <a:avLst/>
              <a:gdLst>
                <a:gd name="T0" fmla="*/ 0 w 1894"/>
                <a:gd name="T1" fmla="*/ 2147483647 h 509"/>
                <a:gd name="T2" fmla="*/ 2147483647 w 1894"/>
                <a:gd name="T3" fmla="*/ 0 h 509"/>
                <a:gd name="T4" fmla="*/ 2147483647 w 1894"/>
                <a:gd name="T5" fmla="*/ 2147483647 h 509"/>
                <a:gd name="T6" fmla="*/ 2147483647 w 1894"/>
                <a:gd name="T7" fmla="*/ 2147483647 h 509"/>
                <a:gd name="T8" fmla="*/ 0 w 1894"/>
                <a:gd name="T9" fmla="*/ 2147483647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4"/>
                <a:gd name="T16" fmla="*/ 0 h 509"/>
                <a:gd name="T17" fmla="*/ 1894 w 1894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4" h="509">
                  <a:moveTo>
                    <a:pt x="0" y="269"/>
                  </a:moveTo>
                  <a:lnTo>
                    <a:pt x="195" y="0"/>
                  </a:lnTo>
                  <a:lnTo>
                    <a:pt x="1894" y="298"/>
                  </a:lnTo>
                  <a:lnTo>
                    <a:pt x="214" y="509"/>
                  </a:lnTo>
                  <a:lnTo>
                    <a:pt x="0" y="269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69" name="Freeform 9">
              <a:extLst>
                <a:ext uri="{FF2B5EF4-FFF2-40B4-BE49-F238E27FC236}">
                  <a16:creationId xmlns:a16="http://schemas.microsoft.com/office/drawing/2014/main" id="{2C707873-B589-45B2-AB48-622615025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388" y="3095625"/>
              <a:ext cx="3124200" cy="2216150"/>
            </a:xfrm>
            <a:custGeom>
              <a:avLst/>
              <a:gdLst>
                <a:gd name="T0" fmla="*/ 0 w 2544"/>
                <a:gd name="T1" fmla="*/ 2147483647 h 1752"/>
                <a:gd name="T2" fmla="*/ 2147483647 w 2544"/>
                <a:gd name="T3" fmla="*/ 2147483647 h 1752"/>
                <a:gd name="T4" fmla="*/ 2147483647 w 2544"/>
                <a:gd name="T5" fmla="*/ 2147483647 h 1752"/>
                <a:gd name="T6" fmla="*/ 2147483647 w 2544"/>
                <a:gd name="T7" fmla="*/ 2147483647 h 1752"/>
                <a:gd name="T8" fmla="*/ 2147483647 w 2544"/>
                <a:gd name="T9" fmla="*/ 0 h 17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44"/>
                <a:gd name="T16" fmla="*/ 0 h 1752"/>
                <a:gd name="T17" fmla="*/ 2544 w 2544"/>
                <a:gd name="T18" fmla="*/ 1752 h 17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44" h="1752">
                  <a:moveTo>
                    <a:pt x="0" y="1440"/>
                  </a:moveTo>
                  <a:cubicBezTo>
                    <a:pt x="380" y="1444"/>
                    <a:pt x="760" y="1448"/>
                    <a:pt x="1056" y="1488"/>
                  </a:cubicBezTo>
                  <a:cubicBezTo>
                    <a:pt x="1352" y="1528"/>
                    <a:pt x="1632" y="1752"/>
                    <a:pt x="1776" y="1680"/>
                  </a:cubicBezTo>
                  <a:cubicBezTo>
                    <a:pt x="1920" y="1608"/>
                    <a:pt x="1792" y="1336"/>
                    <a:pt x="1920" y="1056"/>
                  </a:cubicBezTo>
                  <a:cubicBezTo>
                    <a:pt x="2048" y="776"/>
                    <a:pt x="2376" y="280"/>
                    <a:pt x="2544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70" name="Freeform 10">
              <a:extLst>
                <a:ext uri="{FF2B5EF4-FFF2-40B4-BE49-F238E27FC236}">
                  <a16:creationId xmlns:a16="http://schemas.microsoft.com/office/drawing/2014/main" id="{3313BB9B-26F0-42F9-BF17-F113D5BD9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3338513"/>
              <a:ext cx="3417888" cy="2641600"/>
            </a:xfrm>
            <a:custGeom>
              <a:avLst/>
              <a:gdLst>
                <a:gd name="T0" fmla="*/ 0 w 2784"/>
                <a:gd name="T1" fmla="*/ 2147483647 h 2088"/>
                <a:gd name="T2" fmla="*/ 2147483647 w 2784"/>
                <a:gd name="T3" fmla="*/ 2147483647 h 2088"/>
                <a:gd name="T4" fmla="*/ 2147483647 w 2784"/>
                <a:gd name="T5" fmla="*/ 2147483647 h 2088"/>
                <a:gd name="T6" fmla="*/ 2147483647 w 2784"/>
                <a:gd name="T7" fmla="*/ 2147483647 h 2088"/>
                <a:gd name="T8" fmla="*/ 2147483647 w 2784"/>
                <a:gd name="T9" fmla="*/ 0 h 20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84"/>
                <a:gd name="T16" fmla="*/ 0 h 2088"/>
                <a:gd name="T17" fmla="*/ 2784 w 2784"/>
                <a:gd name="T18" fmla="*/ 2088 h 20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84" h="2088">
                  <a:moveTo>
                    <a:pt x="0" y="1968"/>
                  </a:moveTo>
                  <a:cubicBezTo>
                    <a:pt x="508" y="2028"/>
                    <a:pt x="1016" y="2088"/>
                    <a:pt x="1392" y="2064"/>
                  </a:cubicBezTo>
                  <a:cubicBezTo>
                    <a:pt x="1768" y="2040"/>
                    <a:pt x="2056" y="2000"/>
                    <a:pt x="2256" y="1824"/>
                  </a:cubicBezTo>
                  <a:cubicBezTo>
                    <a:pt x="2456" y="1648"/>
                    <a:pt x="2504" y="1312"/>
                    <a:pt x="2592" y="1008"/>
                  </a:cubicBezTo>
                  <a:cubicBezTo>
                    <a:pt x="2680" y="704"/>
                    <a:pt x="2732" y="352"/>
                    <a:pt x="2784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B46DF9B-E6B2-440B-9B77-F8E0D6D48043}"/>
              </a:ext>
            </a:extLst>
          </p:cNvPr>
          <p:cNvGrpSpPr/>
          <p:nvPr/>
        </p:nvGrpSpPr>
        <p:grpSpPr>
          <a:xfrm>
            <a:off x="614363" y="2046288"/>
            <a:ext cx="4832350" cy="1874837"/>
            <a:chOff x="614363" y="2046288"/>
            <a:chExt cx="4832350" cy="1874837"/>
          </a:xfrm>
        </p:grpSpPr>
        <p:sp>
          <p:nvSpPr>
            <p:cNvPr id="15363" name="Freeform 3">
              <a:extLst>
                <a:ext uri="{FF2B5EF4-FFF2-40B4-BE49-F238E27FC236}">
                  <a16:creationId xmlns:a16="http://schemas.microsoft.com/office/drawing/2014/main" id="{7A83C6A5-BA42-46F7-81DB-B7B25E9BD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3" y="2366963"/>
              <a:ext cx="2325687" cy="644525"/>
            </a:xfrm>
            <a:custGeom>
              <a:avLst/>
              <a:gdLst>
                <a:gd name="T0" fmla="*/ 0 w 1894"/>
                <a:gd name="T1" fmla="*/ 2147483647 h 509"/>
                <a:gd name="T2" fmla="*/ 2147483647 w 1894"/>
                <a:gd name="T3" fmla="*/ 0 h 509"/>
                <a:gd name="T4" fmla="*/ 2147483647 w 1894"/>
                <a:gd name="T5" fmla="*/ 2147483647 h 509"/>
                <a:gd name="T6" fmla="*/ 2147483647 w 1894"/>
                <a:gd name="T7" fmla="*/ 2147483647 h 509"/>
                <a:gd name="T8" fmla="*/ 0 w 1894"/>
                <a:gd name="T9" fmla="*/ 2147483647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4"/>
                <a:gd name="T16" fmla="*/ 0 h 509"/>
                <a:gd name="T17" fmla="*/ 1894 w 1894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4" h="509">
                  <a:moveTo>
                    <a:pt x="0" y="269"/>
                  </a:moveTo>
                  <a:lnTo>
                    <a:pt x="195" y="0"/>
                  </a:lnTo>
                  <a:lnTo>
                    <a:pt x="1894" y="298"/>
                  </a:lnTo>
                  <a:lnTo>
                    <a:pt x="214" y="509"/>
                  </a:lnTo>
                  <a:lnTo>
                    <a:pt x="0" y="269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64" name="Freeform 4">
              <a:extLst>
                <a:ext uri="{FF2B5EF4-FFF2-40B4-BE49-F238E27FC236}">
                  <a16:creationId xmlns:a16="http://schemas.microsoft.com/office/drawing/2014/main" id="{D4AE2524-9081-4863-85C4-37F239E57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950" y="2390775"/>
              <a:ext cx="2325688" cy="642938"/>
            </a:xfrm>
            <a:custGeom>
              <a:avLst/>
              <a:gdLst>
                <a:gd name="T0" fmla="*/ 0 w 1894"/>
                <a:gd name="T1" fmla="*/ 2147483647 h 509"/>
                <a:gd name="T2" fmla="*/ 2147483647 w 1894"/>
                <a:gd name="T3" fmla="*/ 0 h 509"/>
                <a:gd name="T4" fmla="*/ 2147483647 w 1894"/>
                <a:gd name="T5" fmla="*/ 2147483647 h 509"/>
                <a:gd name="T6" fmla="*/ 2147483647 w 1894"/>
                <a:gd name="T7" fmla="*/ 2147483647 h 509"/>
                <a:gd name="T8" fmla="*/ 0 w 1894"/>
                <a:gd name="T9" fmla="*/ 2147483647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4"/>
                <a:gd name="T16" fmla="*/ 0 h 509"/>
                <a:gd name="T17" fmla="*/ 1894 w 1894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4" h="509">
                  <a:moveTo>
                    <a:pt x="0" y="269"/>
                  </a:moveTo>
                  <a:lnTo>
                    <a:pt x="195" y="0"/>
                  </a:lnTo>
                  <a:lnTo>
                    <a:pt x="1894" y="298"/>
                  </a:lnTo>
                  <a:lnTo>
                    <a:pt x="214" y="509"/>
                  </a:lnTo>
                  <a:lnTo>
                    <a:pt x="0" y="269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65" name="Freeform 5">
              <a:extLst>
                <a:ext uri="{FF2B5EF4-FFF2-40B4-BE49-F238E27FC236}">
                  <a16:creationId xmlns:a16="http://schemas.microsoft.com/office/drawing/2014/main" id="{9A0A0D86-F61B-49CC-8599-CC5940E65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3" y="2046288"/>
              <a:ext cx="4775200" cy="404812"/>
            </a:xfrm>
            <a:custGeom>
              <a:avLst/>
              <a:gdLst>
                <a:gd name="T0" fmla="*/ 0 w 3888"/>
                <a:gd name="T1" fmla="*/ 2147483647 h 320"/>
                <a:gd name="T2" fmla="*/ 2147483647 w 3888"/>
                <a:gd name="T3" fmla="*/ 2147483647 h 320"/>
                <a:gd name="T4" fmla="*/ 2147483647 w 3888"/>
                <a:gd name="T5" fmla="*/ 2147483647 h 320"/>
                <a:gd name="T6" fmla="*/ 2147483647 w 3888"/>
                <a:gd name="T7" fmla="*/ 2147483647 h 320"/>
                <a:gd name="T8" fmla="*/ 2147483647 w 3888"/>
                <a:gd name="T9" fmla="*/ 2147483647 h 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8"/>
                <a:gd name="T16" fmla="*/ 0 h 320"/>
                <a:gd name="T17" fmla="*/ 3888 w 3888"/>
                <a:gd name="T18" fmla="*/ 320 h 3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8" h="320">
                  <a:moveTo>
                    <a:pt x="0" y="32"/>
                  </a:moveTo>
                  <a:cubicBezTo>
                    <a:pt x="256" y="16"/>
                    <a:pt x="512" y="0"/>
                    <a:pt x="816" y="32"/>
                  </a:cubicBezTo>
                  <a:cubicBezTo>
                    <a:pt x="1120" y="64"/>
                    <a:pt x="1496" y="208"/>
                    <a:pt x="1824" y="224"/>
                  </a:cubicBezTo>
                  <a:cubicBezTo>
                    <a:pt x="2152" y="240"/>
                    <a:pt x="2440" y="112"/>
                    <a:pt x="2784" y="128"/>
                  </a:cubicBezTo>
                  <a:cubicBezTo>
                    <a:pt x="3128" y="144"/>
                    <a:pt x="3680" y="288"/>
                    <a:pt x="3888" y="32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66" name="Freeform 6">
              <a:extLst>
                <a:ext uri="{FF2B5EF4-FFF2-40B4-BE49-F238E27FC236}">
                  <a16:creationId xmlns:a16="http://schemas.microsoft.com/office/drawing/2014/main" id="{95BE4ED7-8EB5-4F66-B7BA-8676EE13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3" y="3028950"/>
              <a:ext cx="4775200" cy="273050"/>
            </a:xfrm>
            <a:custGeom>
              <a:avLst/>
              <a:gdLst>
                <a:gd name="T0" fmla="*/ 0 w 3888"/>
                <a:gd name="T1" fmla="*/ 2147483647 h 216"/>
                <a:gd name="T2" fmla="*/ 2147483647 w 3888"/>
                <a:gd name="T3" fmla="*/ 2147483647 h 216"/>
                <a:gd name="T4" fmla="*/ 2147483647 w 3888"/>
                <a:gd name="T5" fmla="*/ 2147483647 h 216"/>
                <a:gd name="T6" fmla="*/ 2147483647 w 3888"/>
                <a:gd name="T7" fmla="*/ 2147483647 h 216"/>
                <a:gd name="T8" fmla="*/ 2147483647 w 3888"/>
                <a:gd name="T9" fmla="*/ 0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8"/>
                <a:gd name="T16" fmla="*/ 0 h 216"/>
                <a:gd name="T17" fmla="*/ 3888 w 3888"/>
                <a:gd name="T18" fmla="*/ 216 h 2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8" h="216">
                  <a:moveTo>
                    <a:pt x="0" y="192"/>
                  </a:moveTo>
                  <a:cubicBezTo>
                    <a:pt x="508" y="204"/>
                    <a:pt x="1016" y="216"/>
                    <a:pt x="1344" y="192"/>
                  </a:cubicBezTo>
                  <a:cubicBezTo>
                    <a:pt x="1672" y="168"/>
                    <a:pt x="1720" y="56"/>
                    <a:pt x="1968" y="48"/>
                  </a:cubicBezTo>
                  <a:cubicBezTo>
                    <a:pt x="2216" y="40"/>
                    <a:pt x="2512" y="152"/>
                    <a:pt x="2832" y="144"/>
                  </a:cubicBezTo>
                  <a:cubicBezTo>
                    <a:pt x="3152" y="136"/>
                    <a:pt x="3520" y="68"/>
                    <a:pt x="3888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1882" tIns="50941" rIns="101882" bIns="5094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57814357-A6E0-4EA9-983D-A3941884A3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14363" y="3460750"/>
              <a:ext cx="19431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5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Upper Arm</a:t>
              </a:r>
            </a:p>
          </p:txBody>
        </p:sp>
        <p:sp>
          <p:nvSpPr>
            <p:cNvPr id="15372" name="Text Box 12">
              <a:extLst>
                <a:ext uri="{FF2B5EF4-FFF2-40B4-BE49-F238E27FC236}">
                  <a16:creationId xmlns:a16="http://schemas.microsoft.com/office/drawing/2014/main" id="{972A756C-5591-4DF9-A084-3594173482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65488" y="3422650"/>
              <a:ext cx="1944687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633" tIns="35817" rIns="71633" bIns="35817">
              <a:spAutoFit/>
            </a:bodyPr>
            <a:lstStyle>
              <a:lvl1pPr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15963" eaLnBrk="0" hangingPunct="0"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159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937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5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Lower Arm</a:t>
              </a:r>
            </a:p>
          </p:txBody>
        </p:sp>
      </p:grpSp>
      <p:sp>
        <p:nvSpPr>
          <p:cNvPr id="15373" name="Line 13">
            <a:extLst>
              <a:ext uri="{FF2B5EF4-FFF2-40B4-BE49-F238E27FC236}">
                <a16:creationId xmlns:a16="http://schemas.microsoft.com/office/drawing/2014/main" id="{21359882-3956-4116-A878-173DF832A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5450" y="3460750"/>
            <a:ext cx="766763" cy="7874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7">
            <a:extLst>
              <a:ext uri="{FF2B5EF4-FFF2-40B4-BE49-F238E27FC236}">
                <a16:creationId xmlns:a16="http://schemas.microsoft.com/office/drawing/2014/main" id="{AE75CBB3-D67D-4782-96D0-D7523D55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/>
              <a:t>Content</a:t>
            </a:r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3BDE9DE-B611-4E65-813F-C7601379D887}"/>
              </a:ext>
            </a:extLst>
          </p:cNvPr>
          <p:cNvSpPr txBox="1">
            <a:spLocks noChangeArrowheads="1"/>
          </p:cNvSpPr>
          <p:nvPr/>
        </p:nvSpPr>
        <p:spPr>
          <a:xfrm>
            <a:off x="1284288" y="1509713"/>
            <a:ext cx="4816475" cy="414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 err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Keyframing</a:t>
            </a:r>
            <a:endParaRPr lang="en-US" altLang="en-US" sz="3200" b="1" kern="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Skeletal Animation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en-US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capture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kern="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Motion Editing</a:t>
            </a:r>
          </a:p>
          <a:p>
            <a:pPr marL="395288" indent="-395288" eaLnBrk="0" hangingPunct="0">
              <a:lnSpc>
                <a:spcPct val="150000"/>
              </a:lnSpc>
              <a:spcBef>
                <a:spcPts val="675"/>
              </a:spcBef>
              <a:buClr>
                <a:schemeClr val="tx1"/>
              </a:buClr>
              <a:buSzPct val="90000"/>
              <a:buFont typeface="Wingdings" pitchFamily="2" charset="2"/>
              <a:buChar char="Ø"/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Times New Roman"/>
              </a:rPr>
              <a:t>Summary</a:t>
            </a:r>
            <a:endParaRPr lang="zh-CN" altLang="en-US" sz="3200" b="1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98308" name="Picture 9">
            <a:extLst>
              <a:ext uri="{FF2B5EF4-FFF2-40B4-BE49-F238E27FC236}">
                <a16:creationId xmlns:a16="http://schemas.microsoft.com/office/drawing/2014/main" id="{C9225B51-06CC-4088-9101-F93B176D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7"/>
          <a:stretch>
            <a:fillRect/>
          </a:stretch>
        </p:blipFill>
        <p:spPr bwMode="auto">
          <a:xfrm>
            <a:off x="6243638" y="1814513"/>
            <a:ext cx="26066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A9B15439-F289-42FE-B086-82BFB2E4C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90488"/>
            <a:ext cx="9191625" cy="795337"/>
          </a:xfrm>
        </p:spPr>
        <p:txBody>
          <a:bodyPr/>
          <a:lstStyle/>
          <a:p>
            <a:pPr eaLnBrk="1" hangingPunct="1"/>
            <a:r>
              <a:rPr lang="en-US" altLang="zh-CN"/>
              <a:t>When to Use What Method?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8A96D765-884D-4610-A7D5-00943B60B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3888" y="1041400"/>
            <a:ext cx="8548687" cy="6130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Keyframing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Sprites and other simple animations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Non-human characters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Coarse collision detection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32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Motion Capture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Human figures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Subtle motions, long motions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32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Simulation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Passive simulations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When interactivity / motion is important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395739B6-88C5-45E4-8583-8E73EBF1B923}"/>
              </a:ext>
            </a:extLst>
          </p:cNvPr>
          <p:cNvSpPr>
            <a:spLocks/>
          </p:cNvSpPr>
          <p:nvPr/>
        </p:nvSpPr>
        <p:spPr bwMode="auto">
          <a:xfrm>
            <a:off x="6680200" y="4494213"/>
            <a:ext cx="2768600" cy="66833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614D650F-2450-4B00-9742-154234BB8E96}"/>
              </a:ext>
            </a:extLst>
          </p:cNvPr>
          <p:cNvSpPr>
            <a:spLocks/>
          </p:cNvSpPr>
          <p:nvPr/>
        </p:nvSpPr>
        <p:spPr bwMode="auto">
          <a:xfrm>
            <a:off x="3733800" y="4552950"/>
            <a:ext cx="2179638" cy="6699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356" name="Rectangle 4">
            <a:extLst>
              <a:ext uri="{FF2B5EF4-FFF2-40B4-BE49-F238E27FC236}">
                <a16:creationId xmlns:a16="http://schemas.microsoft.com/office/drawing/2014/main" id="{41ECDB0F-E9BC-416E-BC24-78C0BCADFBA6}"/>
              </a:ext>
            </a:extLst>
          </p:cNvPr>
          <p:cNvSpPr>
            <a:spLocks/>
          </p:cNvSpPr>
          <p:nvPr/>
        </p:nvSpPr>
        <p:spPr bwMode="auto">
          <a:xfrm>
            <a:off x="609600" y="4552950"/>
            <a:ext cx="2120900" cy="6699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357" name="Rectangle 5">
            <a:extLst>
              <a:ext uri="{FF2B5EF4-FFF2-40B4-BE49-F238E27FC236}">
                <a16:creationId xmlns:a16="http://schemas.microsoft.com/office/drawing/2014/main" id="{2349036D-06D6-48CF-9D85-F83311E6AE47}"/>
              </a:ext>
            </a:extLst>
          </p:cNvPr>
          <p:cNvSpPr>
            <a:spLocks/>
          </p:cNvSpPr>
          <p:nvPr/>
        </p:nvSpPr>
        <p:spPr bwMode="auto">
          <a:xfrm>
            <a:off x="5676900" y="2671763"/>
            <a:ext cx="3243263" cy="66675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358" name="Rectangle 6">
            <a:extLst>
              <a:ext uri="{FF2B5EF4-FFF2-40B4-BE49-F238E27FC236}">
                <a16:creationId xmlns:a16="http://schemas.microsoft.com/office/drawing/2014/main" id="{90A7DFD5-8B39-4AC9-B33F-376F3CFF1E5C}"/>
              </a:ext>
            </a:extLst>
          </p:cNvPr>
          <p:cNvSpPr>
            <a:spLocks/>
          </p:cNvSpPr>
          <p:nvPr/>
        </p:nvSpPr>
        <p:spPr bwMode="auto">
          <a:xfrm>
            <a:off x="1139825" y="2671763"/>
            <a:ext cx="2770188" cy="66675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359" name="Rectangle 7">
            <a:extLst>
              <a:ext uri="{FF2B5EF4-FFF2-40B4-BE49-F238E27FC236}">
                <a16:creationId xmlns:a16="http://schemas.microsoft.com/office/drawing/2014/main" id="{312CEA1F-4E70-4506-B7D1-C287047912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988" eaLnBrk="1" hangingPunct="1"/>
            <a:r>
              <a:rPr lang="en-US" altLang="zh-CN"/>
              <a:t>Summary</a:t>
            </a:r>
          </a:p>
        </p:txBody>
      </p:sp>
      <p:sp>
        <p:nvSpPr>
          <p:cNvPr id="100360" name="Text Box 8">
            <a:extLst>
              <a:ext uri="{FF2B5EF4-FFF2-40B4-BE49-F238E27FC236}">
                <a16:creationId xmlns:a16="http://schemas.microsoft.com/office/drawing/2014/main" id="{496A6913-70D7-483E-B285-6DF1AB581DC5}"/>
              </a:ext>
            </a:extLst>
          </p:cNvPr>
          <p:cNvSpPr txBox="1">
            <a:spLocks/>
          </p:cNvSpPr>
          <p:nvPr/>
        </p:nvSpPr>
        <p:spPr bwMode="auto">
          <a:xfrm>
            <a:off x="5676900" y="2733675"/>
            <a:ext cx="3300413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Characters</a:t>
            </a:r>
          </a:p>
        </p:txBody>
      </p:sp>
      <p:sp>
        <p:nvSpPr>
          <p:cNvPr id="100361" name="Text Box 9">
            <a:extLst>
              <a:ext uri="{FF2B5EF4-FFF2-40B4-BE49-F238E27FC236}">
                <a16:creationId xmlns:a16="http://schemas.microsoft.com/office/drawing/2014/main" id="{FA765F60-C1AB-4EE0-9DE0-4D2B0A09B6BB}"/>
              </a:ext>
            </a:extLst>
          </p:cNvPr>
          <p:cNvSpPr txBox="1">
            <a:spLocks/>
          </p:cNvSpPr>
          <p:nvPr/>
        </p:nvSpPr>
        <p:spPr bwMode="auto">
          <a:xfrm>
            <a:off x="1139825" y="2733675"/>
            <a:ext cx="27701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Passive Objects</a:t>
            </a:r>
          </a:p>
        </p:txBody>
      </p:sp>
      <p:sp>
        <p:nvSpPr>
          <p:cNvPr id="100362" name="Text Box 10">
            <a:extLst>
              <a:ext uri="{FF2B5EF4-FFF2-40B4-BE49-F238E27FC236}">
                <a16:creationId xmlns:a16="http://schemas.microsoft.com/office/drawing/2014/main" id="{AFAA6667-FB5C-4F40-84DB-B1C9EF1349DC}"/>
              </a:ext>
            </a:extLst>
          </p:cNvPr>
          <p:cNvSpPr txBox="1">
            <a:spLocks/>
          </p:cNvSpPr>
          <p:nvPr/>
        </p:nvSpPr>
        <p:spPr bwMode="auto">
          <a:xfrm>
            <a:off x="668338" y="4614863"/>
            <a:ext cx="20034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5BC5F8E8-A484-49A3-918F-3E74A3215C9F}"/>
              </a:ext>
            </a:extLst>
          </p:cNvPr>
          <p:cNvSpPr txBox="1">
            <a:spLocks/>
          </p:cNvSpPr>
          <p:nvPr/>
        </p:nvSpPr>
        <p:spPr bwMode="auto">
          <a:xfrm>
            <a:off x="3851275" y="4614863"/>
            <a:ext cx="20034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Keyframing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A4944DE6-FCF7-4319-BB6D-366F1D229D4E}"/>
              </a:ext>
            </a:extLst>
          </p:cNvPr>
          <p:cNvSpPr txBox="1">
            <a:spLocks/>
          </p:cNvSpPr>
          <p:nvPr/>
        </p:nvSpPr>
        <p:spPr bwMode="auto">
          <a:xfrm>
            <a:off x="6738938" y="4614863"/>
            <a:ext cx="27098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633" tIns="35817" rIns="71633" bIns="35817">
            <a:spAutoFit/>
          </a:bodyPr>
          <a:lstStyle>
            <a:lvl1pPr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15963" eaLnBrk="0" hangingPunct="0"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5963" eaLnBrk="0" fontAlgn="base" hangingPunct="0">
              <a:spcBef>
                <a:spcPct val="0"/>
              </a:spcBef>
              <a:spcAft>
                <a:spcPct val="0"/>
              </a:spcAft>
              <a:tabLst>
                <a:tab pos="993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Capture</a:t>
            </a:r>
          </a:p>
        </p:txBody>
      </p:sp>
      <p:sp>
        <p:nvSpPr>
          <p:cNvPr id="100365" name="Line 13">
            <a:extLst>
              <a:ext uri="{FF2B5EF4-FFF2-40B4-BE49-F238E27FC236}">
                <a16:creationId xmlns:a16="http://schemas.microsoft.com/office/drawing/2014/main" id="{42889A0F-4A1C-4AEB-9EC0-80D773907B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1313" y="3338513"/>
            <a:ext cx="884237" cy="12144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00366" name="Line 14">
            <a:extLst>
              <a:ext uri="{FF2B5EF4-FFF2-40B4-BE49-F238E27FC236}">
                <a16:creationId xmlns:a16="http://schemas.microsoft.com/office/drawing/2014/main" id="{474A71E0-A2DA-4064-9CFE-B8F35F077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0825" y="3338513"/>
            <a:ext cx="1471613" cy="12144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00367" name="Line 15">
            <a:extLst>
              <a:ext uri="{FF2B5EF4-FFF2-40B4-BE49-F238E27FC236}">
                <a16:creationId xmlns:a16="http://schemas.microsoft.com/office/drawing/2014/main" id="{2C59D1CB-D933-4D78-B8C1-5BEDB433C8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738" y="3338513"/>
            <a:ext cx="1649412" cy="12144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  <p:sp>
        <p:nvSpPr>
          <p:cNvPr id="100368" name="Line 16">
            <a:extLst>
              <a:ext uri="{FF2B5EF4-FFF2-40B4-BE49-F238E27FC236}">
                <a16:creationId xmlns:a16="http://schemas.microsoft.com/office/drawing/2014/main" id="{70A9DEE7-F768-4304-ADAB-38E42AB5B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50" y="3338513"/>
            <a:ext cx="354013" cy="1155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color[rgb]{0,0,0}&#10;$\theta = f(t)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16m"/>
  <p:tag name="ORIGWIDTH" val="78"/>
  <p:tag name="PICTUREFILESIZE" val="61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color[rgb]{0,0,0}&#10;$\theta_1 = f(t_1)$ \\&#10;$\theta_2 = f(t_2)$ \\&#10;$\theta_3 = f(t_3)$ \\&#10;$\cdots$ \\&#10;$\theta_n= f(t_n)$ \\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16m"/>
  <p:tag name="ORIGWIDTH" val="100"/>
  <p:tag name="PICTUREFILESIZE" val="375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color[rgb]{0,0,0}&#10;$\theta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16m"/>
  <p:tag name="ORIGWIDTH" val="9"/>
  <p:tag name="PICTUREFILESIZE" val="1713"/>
</p:tagLst>
</file>

<file path=ppt/theme/theme1.xml><?xml version="1.0" encoding="utf-8"?>
<a:theme xmlns:a="http://schemas.openxmlformats.org/drawingml/2006/main" name="2_020424 Atlas Copco Dymamic Workplaces - Roadmap">
  <a:themeElements>
    <a:clrScheme name="2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2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2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3_Character animation.ppt[兼容模式]" id="{DD9BB3F9-0500-4127-838D-86DB92B934D3}" vid="{70EC5288-19A0-41C1-8458-EDC2D155C1F6}"/>
    </a:ext>
  </a:extLst>
</a:theme>
</file>

<file path=ppt/theme/theme2.xml><?xml version="1.0" encoding="utf-8"?>
<a:theme xmlns:a="http://schemas.openxmlformats.org/drawingml/2006/main" name="1_020424 Atlas Copco Dymamic Workplaces - Roadmap">
  <a:themeElements>
    <a:clrScheme name="1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1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3_Character animation.ppt[兼容模式]" id="{DD9BB3F9-0500-4127-838D-86DB92B934D3}" vid="{DB99BE89-0E9A-4540-B04D-C5CCD7C57B13}"/>
    </a:ext>
  </a:extLst>
</a:theme>
</file>

<file path=ppt/theme/theme3.xml><?xml version="1.0" encoding="utf-8"?>
<a:theme xmlns:a="http://schemas.openxmlformats.org/drawingml/2006/main" name="4_020424 Atlas Copco Dymamic Workplaces - Roadmap">
  <a:themeElements>
    <a:clrScheme name="1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1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3_Character animation.ppt[兼容模式]" id="{DD9BB3F9-0500-4127-838D-86DB92B934D3}" vid="{DB99BE89-0E9A-4540-B04D-C5CCD7C57B13}"/>
    </a:ext>
  </a:extLst>
</a:theme>
</file>

<file path=ppt/theme/theme4.xml><?xml version="1.0" encoding="utf-8"?>
<a:theme xmlns:a="http://schemas.openxmlformats.org/drawingml/2006/main" name="3_020424 Atlas Copco Dymamic Workplaces - Roadmap">
  <a:themeElements>
    <a:clrScheme name="1_020424 Atlas Copco Dymamic Workplaces - Roadmap 12">
      <a:dk1>
        <a:srgbClr val="000000"/>
      </a:dk1>
      <a:lt1>
        <a:srgbClr val="FFFFFF"/>
      </a:lt1>
      <a:dk2>
        <a:srgbClr val="199B9B"/>
      </a:dk2>
      <a:lt2>
        <a:srgbClr val="B2B2B2"/>
      </a:lt2>
      <a:accent1>
        <a:srgbClr val="006699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CA"/>
      </a:accent5>
      <a:accent6>
        <a:srgbClr val="2DB9B9"/>
      </a:accent6>
      <a:hlink>
        <a:srgbClr val="777777"/>
      </a:hlink>
      <a:folHlink>
        <a:srgbClr val="6699CC"/>
      </a:folHlink>
    </a:clrScheme>
    <a:fontScheme name="1_020424 Atlas Copco Dymamic Workplaces - Roadmap">
      <a:majorFont>
        <a:latin typeface="隶书"/>
        <a:ea typeface="隶书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华文楷体" pitchFamily="2" charset="-122"/>
          </a:defRPr>
        </a:defPPr>
      </a:lstStyle>
    </a:lnDef>
  </a:objectDefaults>
  <a:extraClrSchemeLst>
    <a:extraClrScheme>
      <a:clrScheme name="1_020424 Atlas Copco Dymamic Workplaces - Roadma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20424 Atlas Copco Dymamic Workplaces - Roadma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20424 Atlas Copco Dymamic Workplaces - Roadmap 12">
        <a:dk1>
          <a:srgbClr val="000000"/>
        </a:dk1>
        <a:lt1>
          <a:srgbClr val="FFFFFF"/>
        </a:lt1>
        <a:dk2>
          <a:srgbClr val="199B9B"/>
        </a:dk2>
        <a:lt2>
          <a:srgbClr val="B2B2B2"/>
        </a:lt2>
        <a:accent1>
          <a:srgbClr val="00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2DB9B9"/>
        </a:accent6>
        <a:hlink>
          <a:srgbClr val="777777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ter03_Character animation.ppt[兼容模式]" id="{DD9BB3F9-0500-4127-838D-86DB92B934D3}" vid="{335B6349-D84E-4B69-AE7E-BECFD6404FB6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chapter03_Character animation</Template>
  <TotalTime>276</TotalTime>
  <Words>2321</Words>
  <Application>Microsoft Office PowerPoint</Application>
  <PresentationFormat>自定义</PresentationFormat>
  <Paragraphs>493</Paragraphs>
  <Slides>92</Slides>
  <Notes>29</Notes>
  <HiddenSlides>0</HiddenSlides>
  <MMClips>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92</vt:i4>
      </vt:variant>
    </vt:vector>
  </HeadingPairs>
  <TitlesOfParts>
    <vt:vector size="112" baseType="lpstr">
      <vt:lpstr>Gill Sans</vt:lpstr>
      <vt:lpstr>zuoyeFont_mathFont</vt:lpstr>
      <vt:lpstr>华文楷体</vt:lpstr>
      <vt:lpstr>华文新魏</vt:lpstr>
      <vt:lpstr>楷体_GB2312</vt:lpstr>
      <vt:lpstr>隶书</vt:lpstr>
      <vt:lpstr>Arial</vt:lpstr>
      <vt:lpstr>Arial Black</vt:lpstr>
      <vt:lpstr>Calibri</vt:lpstr>
      <vt:lpstr>Garamond</vt:lpstr>
      <vt:lpstr>Symbol</vt:lpstr>
      <vt:lpstr>Tahoma</vt:lpstr>
      <vt:lpstr>Times New Roman</vt:lpstr>
      <vt:lpstr>Wingdings</vt:lpstr>
      <vt:lpstr>2_020424 Atlas Copco Dymamic Workplaces - Roadmap</vt:lpstr>
      <vt:lpstr>1_020424 Atlas Copco Dymamic Workplaces - Roadmap</vt:lpstr>
      <vt:lpstr>4_020424 Atlas Copco Dymamic Workplaces - Roadmap</vt:lpstr>
      <vt:lpstr>3_020424 Atlas Copco Dymamic Workplaces - Roadmap</vt:lpstr>
      <vt:lpstr>Microsoft 公式 3.0</vt:lpstr>
      <vt:lpstr>Image</vt:lpstr>
      <vt:lpstr>PowerPoint 演示文稿</vt:lpstr>
      <vt:lpstr>Content</vt:lpstr>
      <vt:lpstr>Keyframe Example</vt:lpstr>
      <vt:lpstr>Keyframe Example</vt:lpstr>
      <vt:lpstr>Keyframing</vt:lpstr>
      <vt:lpstr>Key-framing  (manual)</vt:lpstr>
      <vt:lpstr>Content</vt:lpstr>
      <vt:lpstr>一、Character Animation</vt:lpstr>
      <vt:lpstr>一、Character Animation</vt:lpstr>
      <vt:lpstr>一、Character Animation</vt:lpstr>
      <vt:lpstr>一、Character Animation</vt:lpstr>
      <vt:lpstr>虚拟手——实例</vt:lpstr>
      <vt:lpstr>例：指尖在世界坐标系中的位置</vt:lpstr>
      <vt:lpstr>一、Character Animation</vt:lpstr>
      <vt:lpstr>一、Character Animation</vt:lpstr>
      <vt:lpstr>二、关节结构</vt:lpstr>
      <vt:lpstr>二、关节结构</vt:lpstr>
      <vt:lpstr>二、关节结构</vt:lpstr>
      <vt:lpstr>三、Human model</vt:lpstr>
      <vt:lpstr>三、Human model</vt:lpstr>
      <vt:lpstr>三、Human model</vt:lpstr>
      <vt:lpstr>三、Human model</vt:lpstr>
      <vt:lpstr>三、Human model</vt:lpstr>
      <vt:lpstr>三、Human model</vt:lpstr>
      <vt:lpstr>三、Human model</vt:lpstr>
      <vt:lpstr>三、Human model</vt:lpstr>
      <vt:lpstr>三、Human model</vt:lpstr>
      <vt:lpstr>四、关节链结构的运动控制</vt:lpstr>
      <vt:lpstr>四、关节链结构的运动控制</vt:lpstr>
      <vt:lpstr>四、关节链结构的运动控制</vt:lpstr>
      <vt:lpstr>1. Forward Kinematics</vt:lpstr>
      <vt:lpstr>1. Forward Kinematics</vt:lpstr>
      <vt:lpstr>1. Forward Kinematics</vt:lpstr>
      <vt:lpstr>1. Forward Kinematics</vt:lpstr>
      <vt:lpstr>2. Inverse Kinematics</vt:lpstr>
      <vt:lpstr>2. Inverse Kinematics</vt:lpstr>
      <vt:lpstr>2. Inverse Kinematics</vt:lpstr>
      <vt:lpstr>2. Inverse Kinematics</vt:lpstr>
      <vt:lpstr>2. Inverse Kinematics</vt:lpstr>
      <vt:lpstr>2. Inverse Kinematics</vt:lpstr>
      <vt:lpstr>2. Inverse Kinematics</vt:lpstr>
      <vt:lpstr>五、Skeletal Animation</vt:lpstr>
      <vt:lpstr>五、Skeletal Animation</vt:lpstr>
      <vt:lpstr>五、Skeletal Animation</vt:lpstr>
      <vt:lpstr>Content</vt:lpstr>
      <vt:lpstr>PowerPoint 演示文稿</vt:lpstr>
      <vt:lpstr>Demo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</vt:lpstr>
      <vt:lpstr>运动的重定向技术</vt:lpstr>
      <vt:lpstr>一些运动重定向思路</vt:lpstr>
      <vt:lpstr>一些运动重定向思路</vt:lpstr>
      <vt:lpstr>一些运动重定向思路</vt:lpstr>
      <vt:lpstr>一些运动重定向思路</vt:lpstr>
      <vt:lpstr>Content</vt:lpstr>
      <vt:lpstr>When to Use What Method?</vt:lpstr>
      <vt:lpstr>Summary</vt:lpstr>
    </vt:vector>
  </TitlesOfParts>
  <Company>05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34</cp:revision>
  <dcterms:created xsi:type="dcterms:W3CDTF">2020-02-23T17:46:26Z</dcterms:created>
  <dcterms:modified xsi:type="dcterms:W3CDTF">2021-03-15T06:31:28Z</dcterms:modified>
</cp:coreProperties>
</file>